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7" r:id="rId2"/>
    <p:sldId id="279" r:id="rId3"/>
    <p:sldId id="280" r:id="rId4"/>
    <p:sldId id="281" r:id="rId5"/>
    <p:sldId id="282" r:id="rId6"/>
    <p:sldId id="283" r:id="rId7"/>
    <p:sldId id="256" r:id="rId8"/>
    <p:sldId id="257" r:id="rId9"/>
    <p:sldId id="258" r:id="rId10"/>
    <p:sldId id="262" r:id="rId11"/>
    <p:sldId id="263" r:id="rId12"/>
    <p:sldId id="265" r:id="rId13"/>
    <p:sldId id="266" r:id="rId14"/>
    <p:sldId id="267" r:id="rId15"/>
    <p:sldId id="268" r:id="rId16"/>
    <p:sldId id="269" r:id="rId17"/>
    <p:sldId id="270" r:id="rId18"/>
    <p:sldId id="271" r:id="rId19"/>
    <p:sldId id="272" r:id="rId20"/>
    <p:sldId id="284"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2716" autoAdjust="0"/>
  </p:normalViewPr>
  <p:slideViewPr>
    <p:cSldViewPr snapToGrid="0">
      <p:cViewPr varScale="1">
        <p:scale>
          <a:sx n="73" d="100"/>
          <a:sy n="73" d="100"/>
        </p:scale>
        <p:origin x="19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1F9CB-E7B0-4213-8947-2702A360B836}" type="datetimeFigureOut">
              <a:rPr lang="en-AU" smtClean="0"/>
              <a:t>26/04/2017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95E8F-354F-4868-BC3D-FA7C38EDBF45}" type="slidenum">
              <a:rPr lang="en-AU" smtClean="0"/>
              <a:t>‹#›</a:t>
            </a:fld>
            <a:endParaRPr lang="en-AU"/>
          </a:p>
        </p:txBody>
      </p:sp>
    </p:spTree>
    <p:extLst>
      <p:ext uri="{BB962C8B-B14F-4D97-AF65-F5344CB8AC3E}">
        <p14:creationId xmlns:p14="http://schemas.microsoft.com/office/powerpoint/2010/main" val="158047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1</a:t>
            </a:fld>
            <a:endParaRPr lang="en-US"/>
          </a:p>
        </p:txBody>
      </p:sp>
    </p:spTree>
    <p:extLst>
      <p:ext uri="{BB962C8B-B14F-4D97-AF65-F5344CB8AC3E}">
        <p14:creationId xmlns:p14="http://schemas.microsoft.com/office/powerpoint/2010/main" val="1091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Disentangling </a:t>
            </a:r>
            <a:r>
              <a:rPr lang="en-AU" dirty="0" err="1" smtClean="0"/>
              <a:t>precip</a:t>
            </a:r>
            <a:r>
              <a:rPr lang="en-AU" dirty="0" smtClean="0"/>
              <a:t> effect</a:t>
            </a:r>
            <a:r>
              <a:rPr lang="en-AU" baseline="0" dirty="0" smtClean="0"/>
              <a:t> – if you look at </a:t>
            </a:r>
            <a:r>
              <a:rPr lang="en-AU" baseline="0" dirty="0" err="1" smtClean="0"/>
              <a:t>precip</a:t>
            </a:r>
            <a:r>
              <a:rPr lang="en-AU" baseline="0" dirty="0" smtClean="0"/>
              <a:t> over just the last year, there’s a much weaker correlation. Could mean that we’re really interested in time averaged effect on vegetation structure and light </a:t>
            </a:r>
            <a:r>
              <a:rPr lang="en-AU" baseline="0" dirty="0" err="1" smtClean="0"/>
              <a:t>evnrio</a:t>
            </a:r>
            <a:endParaRPr lang="en-AU" baseline="0" dirty="0" smtClean="0"/>
          </a:p>
        </p:txBody>
      </p:sp>
      <p:sp>
        <p:nvSpPr>
          <p:cNvPr id="4" name="Slide Number Placeholder 3"/>
          <p:cNvSpPr>
            <a:spLocks noGrp="1"/>
          </p:cNvSpPr>
          <p:nvPr>
            <p:ph type="sldNum" sz="quarter" idx="10"/>
          </p:nvPr>
        </p:nvSpPr>
        <p:spPr/>
        <p:txBody>
          <a:bodyPr/>
          <a:lstStyle/>
          <a:p>
            <a:fld id="{22120745-CF59-4085-85AB-700AD8916171}" type="slidenum">
              <a:rPr lang="en-AU" smtClean="0"/>
              <a:t>11</a:t>
            </a:fld>
            <a:endParaRPr lang="en-AU"/>
          </a:p>
        </p:txBody>
      </p:sp>
    </p:spTree>
    <p:extLst>
      <p:ext uri="{BB962C8B-B14F-4D97-AF65-F5344CB8AC3E}">
        <p14:creationId xmlns:p14="http://schemas.microsoft.com/office/powerpoint/2010/main" val="302964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12</a:t>
            </a:fld>
            <a:endParaRPr lang="en-AU"/>
          </a:p>
        </p:txBody>
      </p:sp>
    </p:spTree>
    <p:extLst>
      <p:ext uri="{BB962C8B-B14F-4D97-AF65-F5344CB8AC3E}">
        <p14:creationId xmlns:p14="http://schemas.microsoft.com/office/powerpoint/2010/main" val="358732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13</a:t>
            </a:fld>
            <a:endParaRPr lang="en-AU"/>
          </a:p>
        </p:txBody>
      </p:sp>
    </p:spTree>
    <p:extLst>
      <p:ext uri="{BB962C8B-B14F-4D97-AF65-F5344CB8AC3E}">
        <p14:creationId xmlns:p14="http://schemas.microsoft.com/office/powerpoint/2010/main" val="151529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Photosystem abundance tracks total protein abundance less tightly than Calvin cycle abundance does. Leaves</a:t>
            </a:r>
            <a:r>
              <a:rPr lang="en-AU" baseline="0" dirty="0" smtClean="0"/>
              <a:t> have more scope to alter proportional investment in photosystem proteins than Calvin cycle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smtClean="0"/>
              <a:t>Optimisation of carboxylation capacity more likely to be achieved by altering total leaf protein. One way to do this is by changing leaf mass per area</a:t>
            </a:r>
            <a:endParaRPr lang="en-AU" dirty="0" smtClean="0"/>
          </a:p>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14</a:t>
            </a:fld>
            <a:endParaRPr lang="en-AU"/>
          </a:p>
        </p:txBody>
      </p:sp>
    </p:spTree>
    <p:extLst>
      <p:ext uri="{BB962C8B-B14F-4D97-AF65-F5344CB8AC3E}">
        <p14:creationId xmlns:p14="http://schemas.microsoft.com/office/powerpoint/2010/main" val="178231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Leaves don’t produce more photosystem proteins as they become thicker, but they do produce more Calvin</a:t>
            </a:r>
            <a:r>
              <a:rPr lang="en-AU" baseline="0" dirty="0" smtClean="0"/>
              <a:t> cycle proteins (and pretty much every other category of protein). Suggests that carboxylation capacity is added by leaf thickening but there is no effect on light capture.</a:t>
            </a:r>
          </a:p>
          <a:p>
            <a:endParaRPr lang="en-AU" baseline="0" dirty="0" smtClean="0"/>
          </a:p>
        </p:txBody>
      </p:sp>
      <p:sp>
        <p:nvSpPr>
          <p:cNvPr id="4" name="Slide Number Placeholder 3"/>
          <p:cNvSpPr>
            <a:spLocks noGrp="1"/>
          </p:cNvSpPr>
          <p:nvPr>
            <p:ph type="sldNum" sz="quarter" idx="10"/>
          </p:nvPr>
        </p:nvSpPr>
        <p:spPr/>
        <p:txBody>
          <a:bodyPr/>
          <a:lstStyle/>
          <a:p>
            <a:fld id="{22120745-CF59-4085-85AB-700AD8916171}" type="slidenum">
              <a:rPr lang="en-AU" smtClean="0"/>
              <a:t>15</a:t>
            </a:fld>
            <a:endParaRPr lang="en-AU"/>
          </a:p>
        </p:txBody>
      </p:sp>
    </p:spTree>
    <p:extLst>
      <p:ext uri="{BB962C8B-B14F-4D97-AF65-F5344CB8AC3E}">
        <p14:creationId xmlns:p14="http://schemas.microsoft.com/office/powerpoint/2010/main" val="129142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16</a:t>
            </a:fld>
            <a:endParaRPr lang="en-AU"/>
          </a:p>
        </p:txBody>
      </p:sp>
    </p:spTree>
    <p:extLst>
      <p:ext uri="{BB962C8B-B14F-4D97-AF65-F5344CB8AC3E}">
        <p14:creationId xmlns:p14="http://schemas.microsoft.com/office/powerpoint/2010/main" val="43849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17</a:t>
            </a:fld>
            <a:endParaRPr lang="en-AU"/>
          </a:p>
        </p:txBody>
      </p:sp>
    </p:spTree>
    <p:extLst>
      <p:ext uri="{BB962C8B-B14F-4D97-AF65-F5344CB8AC3E}">
        <p14:creationId xmlns:p14="http://schemas.microsoft.com/office/powerpoint/2010/main" val="156871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19</a:t>
            </a:fld>
            <a:endParaRPr lang="en-AU"/>
          </a:p>
        </p:txBody>
      </p:sp>
    </p:spTree>
    <p:extLst>
      <p:ext uri="{BB962C8B-B14F-4D97-AF65-F5344CB8AC3E}">
        <p14:creationId xmlns:p14="http://schemas.microsoft.com/office/powerpoint/2010/main" val="2190451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20</a:t>
            </a:fld>
            <a:endParaRPr lang="en-US"/>
          </a:p>
        </p:txBody>
      </p:sp>
    </p:spTree>
    <p:extLst>
      <p:ext uri="{BB962C8B-B14F-4D97-AF65-F5344CB8AC3E}">
        <p14:creationId xmlns:p14="http://schemas.microsoft.com/office/powerpoint/2010/main" val="237694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22495E8F-354F-4868-BC3D-FA7C38EDBF45}" type="slidenum">
              <a:rPr lang="en-AU" smtClean="0"/>
              <a:t>21</a:t>
            </a:fld>
            <a:endParaRPr lang="en-AU"/>
          </a:p>
        </p:txBody>
      </p:sp>
    </p:spTree>
    <p:extLst>
      <p:ext uri="{BB962C8B-B14F-4D97-AF65-F5344CB8AC3E}">
        <p14:creationId xmlns:p14="http://schemas.microsoft.com/office/powerpoint/2010/main" val="143714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2</a:t>
            </a:fld>
            <a:endParaRPr lang="en-US"/>
          </a:p>
        </p:txBody>
      </p:sp>
    </p:spTree>
    <p:extLst>
      <p:ext uri="{BB962C8B-B14F-4D97-AF65-F5344CB8AC3E}">
        <p14:creationId xmlns:p14="http://schemas.microsoft.com/office/powerpoint/2010/main" val="288856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a pretty good understanding of the biochemistry of photosynthesis, but to estimate the actual capacity of wild plants to perform this reaction, we tend to rely on relatively simple, cheap methods such as measuring leaf nitrogen content. Leaf N content provides a reasonable estimate of photosynthetic capacity, since most N in a cell is in protein, and most protein in leaves is doing photosynthesis. But as you can see there’s a huge amount of scatter in this relationship.</a:t>
            </a:r>
          </a:p>
          <a:p>
            <a:endParaRPr lang="en-US" baseline="0" dirty="0" smtClean="0"/>
          </a:p>
          <a:p>
            <a:r>
              <a:rPr lang="en-US" baseline="0" dirty="0" smtClean="0"/>
              <a:t>Some recent terrestrial biosphere models have placed emphasis on modelling allocation of N resources to different functions within the photosynthetic apparatus, so as to better describe the relationship between leaf N and photosynthetic capacity. These models typically just estimate enzyme amounts.  In the quantitative proteomics project I’m going to talk about we can put actual numbers on these enzyme amounts.</a:t>
            </a:r>
          </a:p>
          <a:p>
            <a:endParaRPr lang="en-US" baseline="0" dirty="0" smtClean="0"/>
          </a:p>
          <a:p>
            <a:r>
              <a:rPr lang="en-US" baseline="0" dirty="0" smtClean="0"/>
              <a:t>We haven’t gotten as far as incorporating our data into larger systems of models, and I won’t pretend to properly understand the nitty gritty of these papers. But I’d like to introduce our project to you and show the first set of results that have come out of it – that is, how abundant are different kinds of photosynthesis proteins in wild Eucalypt leaves. Extension of trait thinking.</a:t>
            </a:r>
          </a:p>
          <a:p>
            <a:endParaRPr lang="en-US" baseline="0" dirty="0" smtClean="0"/>
          </a:p>
          <a:p>
            <a:r>
              <a:rPr lang="en-US" baseline="0" dirty="0" smtClean="0"/>
              <a:t>Most </a:t>
            </a:r>
            <a:r>
              <a:rPr lang="en-US" baseline="0" dirty="0" smtClean="0"/>
              <a:t>N in a cell is protein. </a:t>
            </a:r>
            <a:r>
              <a:rPr lang="en-US" dirty="0" smtClean="0"/>
              <a:t>Proteins, not RNA, catalyze</a:t>
            </a:r>
            <a:r>
              <a:rPr lang="en-US" baseline="0" dirty="0" smtClean="0"/>
              <a:t> nearly all reactions in a cell. Changes in abundance of metabolic enzymes reflect changes in metabolism.</a:t>
            </a:r>
          </a:p>
          <a:p>
            <a:r>
              <a:rPr lang="en-US" baseline="0" dirty="0" smtClean="0"/>
              <a:t>RNA is a much looser approximation of metabolic changes because protein amounts are dictated by translation rates and protein half-lives, both of which can’t be derived from RNA data.</a:t>
            </a:r>
          </a:p>
          <a:p>
            <a:r>
              <a:rPr lang="en-US" baseline="0" dirty="0" smtClean="0"/>
              <a:t>N allocation strategies can be derived from proteomics because the most abundant proteins are identified. </a:t>
            </a:r>
            <a:endParaRPr lang="en-US" dirty="0"/>
          </a:p>
        </p:txBody>
      </p:sp>
      <p:sp>
        <p:nvSpPr>
          <p:cNvPr id="4" name="Slide Number Placeholder 3"/>
          <p:cNvSpPr>
            <a:spLocks noGrp="1"/>
          </p:cNvSpPr>
          <p:nvPr>
            <p:ph type="sldNum" sz="quarter" idx="10"/>
          </p:nvPr>
        </p:nvSpPr>
        <p:spPr/>
        <p:txBody>
          <a:bodyPr/>
          <a:lstStyle/>
          <a:p>
            <a:fld id="{07F41BD5-0328-6E49-AB24-491BA5439B0D}" type="slidenum">
              <a:rPr lang="en-US" smtClean="0"/>
              <a:t>3</a:t>
            </a:fld>
            <a:endParaRPr lang="en-US"/>
          </a:p>
        </p:txBody>
      </p:sp>
    </p:spTree>
    <p:extLst>
      <p:ext uri="{BB962C8B-B14F-4D97-AF65-F5344CB8AC3E}">
        <p14:creationId xmlns:p14="http://schemas.microsoft.com/office/powerpoint/2010/main" val="58129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Emphasis</a:t>
            </a:r>
            <a:r>
              <a:rPr lang="en-AU" baseline="0" dirty="0" smtClean="0"/>
              <a:t>e continental scale. This is a really </a:t>
            </a:r>
            <a:r>
              <a:rPr lang="en-AU" baseline="0" dirty="0" err="1" smtClean="0"/>
              <a:t>really</a:t>
            </a:r>
            <a:r>
              <a:rPr lang="en-AU" baseline="0" dirty="0" smtClean="0"/>
              <a:t> massive study.</a:t>
            </a:r>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4</a:t>
            </a:fld>
            <a:endParaRPr lang="en-US"/>
          </a:p>
        </p:txBody>
      </p:sp>
    </p:spTree>
    <p:extLst>
      <p:ext uri="{BB962C8B-B14F-4D97-AF65-F5344CB8AC3E}">
        <p14:creationId xmlns:p14="http://schemas.microsoft.com/office/powerpoint/2010/main" val="291290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6</a:t>
            </a:fld>
            <a:endParaRPr lang="en-US"/>
          </a:p>
        </p:txBody>
      </p:sp>
    </p:spTree>
    <p:extLst>
      <p:ext uri="{BB962C8B-B14F-4D97-AF65-F5344CB8AC3E}">
        <p14:creationId xmlns:p14="http://schemas.microsoft.com/office/powerpoint/2010/main" val="125026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7</a:t>
            </a:fld>
            <a:endParaRPr lang="en-AU"/>
          </a:p>
        </p:txBody>
      </p:sp>
    </p:spTree>
    <p:extLst>
      <p:ext uri="{BB962C8B-B14F-4D97-AF65-F5344CB8AC3E}">
        <p14:creationId xmlns:p14="http://schemas.microsoft.com/office/powerpoint/2010/main" val="9242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Around 60%</a:t>
            </a:r>
            <a:r>
              <a:rPr lang="en-AU" baseline="0" dirty="0" smtClean="0"/>
              <a:t> of the protein in our </a:t>
            </a:r>
            <a:r>
              <a:rPr lang="en-AU" baseline="0" dirty="0" err="1" smtClean="0"/>
              <a:t>euc</a:t>
            </a:r>
            <a:r>
              <a:rPr lang="en-AU" baseline="0" dirty="0" smtClean="0"/>
              <a:t> leaves was accounted for by photosynthesis proteins. </a:t>
            </a: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 mean abundances of the different functional</a:t>
            </a:r>
            <a:r>
              <a:rPr lang="en-AU" baseline="0" dirty="0" smtClean="0"/>
              <a:t> categories</a:t>
            </a:r>
            <a:r>
              <a:rPr lang="en-AU" dirty="0" smtClean="0"/>
              <a:t> shift around – as different samples have different proportions of protein within a</a:t>
            </a:r>
            <a:r>
              <a:rPr lang="en-AU" baseline="0" dirty="0" smtClean="0"/>
              <a:t> given functional category at a given rank.</a:t>
            </a: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There are some gaps in the data here because of the cumulative summing code I used – it finds the average proportion of total protein for a given rank, and if there aren’t any proteins from that rank for a particular functional category then there’s a gap. Or</a:t>
            </a:r>
            <a:r>
              <a:rPr lang="en-AU" baseline="0" dirty="0" smtClean="0"/>
              <a:t> just</a:t>
            </a:r>
            <a:r>
              <a:rPr lang="en-AU" dirty="0" smtClean="0"/>
              <a:t> a point if there was just one sample with a protein at that rank.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 categories that have super abundant proteins – that would be Rubisco</a:t>
            </a:r>
            <a:r>
              <a:rPr lang="en-AU" baseline="0" dirty="0" smtClean="0"/>
              <a:t> in the Calvin cycle and ATP synthase – start off being the most abundant but are gradually replaced as we increase the number of proteins. </a:t>
            </a:r>
            <a:endParaRPr lang="en-AU" dirty="0" smtClean="0"/>
          </a:p>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8</a:t>
            </a:fld>
            <a:endParaRPr lang="en-AU"/>
          </a:p>
        </p:txBody>
      </p:sp>
    </p:spTree>
    <p:extLst>
      <p:ext uri="{BB962C8B-B14F-4D97-AF65-F5344CB8AC3E}">
        <p14:creationId xmlns:p14="http://schemas.microsoft.com/office/powerpoint/2010/main" val="132204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 </a:t>
            </a:r>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9</a:t>
            </a:fld>
            <a:endParaRPr lang="en-AU"/>
          </a:p>
        </p:txBody>
      </p:sp>
    </p:spTree>
    <p:extLst>
      <p:ext uri="{BB962C8B-B14F-4D97-AF65-F5344CB8AC3E}">
        <p14:creationId xmlns:p14="http://schemas.microsoft.com/office/powerpoint/2010/main" val="254388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Disentangling </a:t>
            </a:r>
            <a:r>
              <a:rPr lang="en-AU" dirty="0" err="1" smtClean="0"/>
              <a:t>precip</a:t>
            </a:r>
            <a:r>
              <a:rPr lang="en-AU" dirty="0" smtClean="0"/>
              <a:t> effect</a:t>
            </a:r>
            <a:r>
              <a:rPr lang="en-AU" baseline="0" dirty="0" smtClean="0"/>
              <a:t> – if you look at </a:t>
            </a:r>
            <a:r>
              <a:rPr lang="en-AU" baseline="0" dirty="0" err="1" smtClean="0"/>
              <a:t>precip</a:t>
            </a:r>
            <a:r>
              <a:rPr lang="en-AU" baseline="0" dirty="0" smtClean="0"/>
              <a:t> over just the last year, there’s a much weaker correlation. Could mean that we’re really interested in time averaged effect on vegetation structure and light </a:t>
            </a:r>
            <a:r>
              <a:rPr lang="en-AU" baseline="0" dirty="0" err="1" smtClean="0"/>
              <a:t>evnrio</a:t>
            </a:r>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10</a:t>
            </a:fld>
            <a:endParaRPr lang="en-AU"/>
          </a:p>
        </p:txBody>
      </p:sp>
    </p:spTree>
    <p:extLst>
      <p:ext uri="{BB962C8B-B14F-4D97-AF65-F5344CB8AC3E}">
        <p14:creationId xmlns:p14="http://schemas.microsoft.com/office/powerpoint/2010/main" val="163987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26/04/2017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33928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26/04/2017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3373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26/04/2017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95106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26/04/2017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22264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D9717F-5CB0-4485-B532-8D3FB793B00A}" type="datetimeFigureOut">
              <a:rPr lang="en-AU" smtClean="0"/>
              <a:t>26/04/2017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286883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AD9717F-5CB0-4485-B532-8D3FB793B00A}" type="datetimeFigureOut">
              <a:rPr lang="en-AU" smtClean="0"/>
              <a:t>26/04/2017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17351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AD9717F-5CB0-4485-B532-8D3FB793B00A}" type="datetimeFigureOut">
              <a:rPr lang="en-AU" smtClean="0"/>
              <a:t>26/04/2017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3183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AD9717F-5CB0-4485-B532-8D3FB793B00A}" type="datetimeFigureOut">
              <a:rPr lang="en-AU" smtClean="0"/>
              <a:t>26/04/2017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9374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9717F-5CB0-4485-B532-8D3FB793B00A}" type="datetimeFigureOut">
              <a:rPr lang="en-AU" smtClean="0"/>
              <a:t>26/04/2017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11951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D9717F-5CB0-4485-B532-8D3FB793B00A}" type="datetimeFigureOut">
              <a:rPr lang="en-AU" smtClean="0"/>
              <a:t>26/04/2017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69141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D9717F-5CB0-4485-B532-8D3FB793B00A}" type="datetimeFigureOut">
              <a:rPr lang="en-AU" smtClean="0"/>
              <a:t>26/04/2017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73464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9717F-5CB0-4485-B532-8D3FB793B00A}" type="datetimeFigureOut">
              <a:rPr lang="en-AU" smtClean="0"/>
              <a:t>26/04/2017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9C706-58C3-4EC2-9E70-B9CED00D33B4}" type="slidenum">
              <a:rPr lang="en-AU" smtClean="0"/>
              <a:t>‹#›</a:t>
            </a:fld>
            <a:endParaRPr lang="en-AU"/>
          </a:p>
        </p:txBody>
      </p:sp>
    </p:spTree>
    <p:extLst>
      <p:ext uri="{BB962C8B-B14F-4D97-AF65-F5344CB8AC3E}">
        <p14:creationId xmlns:p14="http://schemas.microsoft.com/office/powerpoint/2010/main" val="406038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tiff"/></Relationships>
</file>

<file path=ppt/slides/_rels/slide1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image" Target="../media/image44.tiff"/><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15.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5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3261" y="2781891"/>
            <a:ext cx="10786665" cy="3416320"/>
            <a:chOff x="726142" y="412376"/>
            <a:chExt cx="10786665" cy="3416320"/>
          </a:xfrm>
        </p:grpSpPr>
        <p:sp>
          <p:nvSpPr>
            <p:cNvPr id="4" name="TextBox 3"/>
            <p:cNvSpPr txBox="1"/>
            <p:nvPr/>
          </p:nvSpPr>
          <p:spPr>
            <a:xfrm>
              <a:off x="726142" y="412376"/>
              <a:ext cx="2563906" cy="3416320"/>
            </a:xfrm>
            <a:prstGeom prst="rect">
              <a:avLst/>
            </a:prstGeom>
            <a:noFill/>
          </p:spPr>
          <p:txBody>
            <a:bodyPr wrap="square" rtlCol="0">
              <a:spAutoFit/>
            </a:bodyPr>
            <a:lstStyle/>
            <a:p>
              <a:r>
                <a:rPr lang="en-US" b="1" dirty="0" smtClean="0">
                  <a:latin typeface="Baskerville" charset="0"/>
                  <a:ea typeface="Baskerville" charset="0"/>
                  <a:cs typeface="Baskerville" charset="0"/>
                </a:rPr>
                <a:t>Participants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Lara </a:t>
              </a:r>
              <a:r>
                <a:rPr lang="en-US" dirty="0" err="1" smtClean="0">
                  <a:latin typeface="Baskerville" charset="0"/>
                  <a:ea typeface="Baskerville" charset="0"/>
                  <a:cs typeface="Baskerville" charset="0"/>
                </a:rPr>
                <a:t>Ainley</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Katy </a:t>
              </a:r>
              <a:r>
                <a:rPr lang="en-US" dirty="0" err="1" smtClean="0">
                  <a:latin typeface="Baskerville" charset="0"/>
                  <a:ea typeface="Baskerville" charset="0"/>
                  <a:cs typeface="Baskerville" charset="0"/>
                </a:rPr>
                <a:t>Breakwell</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Jennalee</a:t>
              </a:r>
              <a:r>
                <a:rPr lang="en-US" dirty="0" smtClean="0">
                  <a:latin typeface="Baskerville" charset="0"/>
                  <a:ea typeface="Baskerville" charset="0"/>
                  <a:cs typeface="Baskerville" charset="0"/>
                </a:rPr>
                <a:t> Clark</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Tory Clarke</a:t>
              </a: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Michelle Demers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Siobhan Dennison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James Lawson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Renée </a:t>
              </a:r>
              <a:r>
                <a:rPr lang="en-US" dirty="0" err="1" smtClean="0">
                  <a:latin typeface="Baskerville" charset="0"/>
                  <a:ea typeface="Baskerville" charset="0"/>
                  <a:cs typeface="Baskerville" charset="0"/>
                </a:rPr>
                <a:t>Marchin</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Steve Van </a:t>
              </a:r>
              <a:r>
                <a:rPr lang="en-US" dirty="0" err="1" smtClean="0">
                  <a:latin typeface="Baskerville" charset="0"/>
                  <a:ea typeface="Baskerville" charset="0"/>
                  <a:cs typeface="Baskerville" charset="0"/>
                </a:rPr>
                <a:t>Sluyter</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Leslie Ward</a:t>
              </a:r>
            </a:p>
            <a:p>
              <a:r>
                <a:rPr lang="en-US" dirty="0" smtClean="0">
                  <a:latin typeface="Baskerville" charset="0"/>
                  <a:ea typeface="Baskerville" charset="0"/>
                  <a:cs typeface="Baskerville" charset="0"/>
                </a:rPr>
                <a:t>Prof Mark </a:t>
              </a:r>
              <a:r>
                <a:rPr lang="en-US" dirty="0" err="1" smtClean="0">
                  <a:latin typeface="Baskerville" charset="0"/>
                  <a:ea typeface="Baskerville" charset="0"/>
                  <a:cs typeface="Baskerville" charset="0"/>
                </a:rPr>
                <a:t>Westoby</a:t>
              </a:r>
              <a:r>
                <a:rPr lang="en-US" dirty="0" smtClean="0">
                  <a:latin typeface="Baskerville" charset="0"/>
                  <a:ea typeface="Baskerville" charset="0"/>
                  <a:cs typeface="Baskerville" charset="0"/>
                </a:rPr>
                <a:t> </a:t>
              </a:r>
            </a:p>
          </p:txBody>
        </p:sp>
        <p:sp>
          <p:nvSpPr>
            <p:cNvPr id="5" name="TextBox 4"/>
            <p:cNvSpPr txBox="1"/>
            <p:nvPr/>
          </p:nvSpPr>
          <p:spPr>
            <a:xfrm>
              <a:off x="3467226" y="2624308"/>
              <a:ext cx="4141694" cy="923330"/>
            </a:xfrm>
            <a:prstGeom prst="rect">
              <a:avLst/>
            </a:prstGeom>
            <a:noFill/>
          </p:spPr>
          <p:txBody>
            <a:bodyPr wrap="square" rtlCol="0">
              <a:spAutoFit/>
            </a:bodyPr>
            <a:lstStyle/>
            <a:p>
              <a:r>
                <a:rPr lang="en-US" b="1" dirty="0" smtClean="0">
                  <a:latin typeface="Baskerville" charset="0"/>
                  <a:ea typeface="Baskerville" charset="0"/>
                  <a:cs typeface="Baskerville" charset="0"/>
                </a:rPr>
                <a:t>Funding</a:t>
              </a:r>
            </a:p>
            <a:p>
              <a:r>
                <a:rPr lang="en-US" dirty="0" smtClean="0">
                  <a:latin typeface="Baskerville" charset="0"/>
                  <a:ea typeface="Baskerville" charset="0"/>
                  <a:cs typeface="Baskerville" charset="0"/>
                </a:rPr>
                <a:t>SIEF John Stocker Postdoctoral Fellowship</a:t>
              </a:r>
            </a:p>
            <a:p>
              <a:r>
                <a:rPr lang="en-US" dirty="0" smtClean="0">
                  <a:latin typeface="Baskerville" charset="0"/>
                  <a:ea typeface="Baskerville" charset="0"/>
                  <a:cs typeface="Baskerville" charset="0"/>
                </a:rPr>
                <a:t>ARC Discovery Project</a:t>
              </a:r>
            </a:p>
          </p:txBody>
        </p:sp>
        <p:pic>
          <p:nvPicPr>
            <p:cNvPr id="6" name="Picture 5" descr="Copy of PEPMOB_emble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7007" y="607890"/>
              <a:ext cx="3225800" cy="3220806"/>
            </a:xfrm>
            <a:prstGeom prst="rect">
              <a:avLst/>
            </a:prstGeom>
          </p:spPr>
        </p:pic>
        <p:sp>
          <p:nvSpPr>
            <p:cNvPr id="7" name="TextBox 6"/>
            <p:cNvSpPr txBox="1"/>
            <p:nvPr/>
          </p:nvSpPr>
          <p:spPr>
            <a:xfrm>
              <a:off x="3467226" y="415739"/>
              <a:ext cx="4565524" cy="2031325"/>
            </a:xfrm>
            <a:prstGeom prst="rect">
              <a:avLst/>
            </a:prstGeom>
            <a:noFill/>
          </p:spPr>
          <p:txBody>
            <a:bodyPr wrap="square" rtlCol="0">
              <a:spAutoFit/>
            </a:bodyPr>
            <a:lstStyle/>
            <a:p>
              <a:r>
                <a:rPr lang="en-US" b="1" dirty="0" smtClean="0">
                  <a:latin typeface="Baskerville" charset="0"/>
                  <a:ea typeface="Baskerville" charset="0"/>
                  <a:cs typeface="Baskerville" charset="0"/>
                </a:rPr>
                <a:t>Acknowledgements</a:t>
              </a:r>
            </a:p>
            <a:p>
              <a:pPr marL="539750" indent="-531813"/>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Mike </a:t>
              </a:r>
              <a:r>
                <a:rPr lang="en-US" dirty="0" err="1" smtClean="0">
                  <a:latin typeface="Baskerville" charset="0"/>
                  <a:ea typeface="Baskerville" charset="0"/>
                  <a:cs typeface="Baskerville" charset="0"/>
                </a:rPr>
                <a:t>Aspinwall</a:t>
              </a:r>
              <a:r>
                <a:rPr lang="en-US" dirty="0" smtClean="0">
                  <a:latin typeface="Baskerville" charset="0"/>
                  <a:ea typeface="Baskerville" charset="0"/>
                  <a:cs typeface="Baskerville" charset="0"/>
                </a:rPr>
                <a:t>, Profs Belinda </a:t>
              </a:r>
              <a:r>
                <a:rPr lang="en-US" dirty="0" err="1" smtClean="0">
                  <a:latin typeface="Baskerville" charset="0"/>
                  <a:ea typeface="Baskerville" charset="0"/>
                  <a:cs typeface="Baskerville" charset="0"/>
                </a:rPr>
                <a:t>Medlyn</a:t>
              </a:r>
              <a:r>
                <a:rPr lang="en-US" dirty="0" smtClean="0">
                  <a:latin typeface="Baskerville" charset="0"/>
                  <a:ea typeface="Baskerville" charset="0"/>
                  <a:cs typeface="Baskerville" charset="0"/>
                </a:rPr>
                <a:t> and David Tissue, Hawkesbury Institute for the Environment</a:t>
              </a:r>
            </a:p>
            <a:p>
              <a:r>
                <a:rPr lang="en-US" dirty="0" err="1" smtClean="0">
                  <a:latin typeface="Baskerville" charset="0"/>
                  <a:ea typeface="Baskerville" charset="0"/>
                  <a:cs typeface="Baskerville" charset="0"/>
                </a:rPr>
                <a:t>Mr</a:t>
              </a:r>
              <a:r>
                <a:rPr lang="en-US" dirty="0" smtClean="0">
                  <a:latin typeface="Baskerville" charset="0"/>
                  <a:ea typeface="Baskerville" charset="0"/>
                  <a:cs typeface="Baskerville" charset="0"/>
                </a:rPr>
                <a:t> Chris </a:t>
              </a:r>
              <a:r>
                <a:rPr lang="en-US" dirty="0" err="1" smtClean="0">
                  <a:latin typeface="Baskerville" charset="0"/>
                  <a:ea typeface="Baskerville" charset="0"/>
                  <a:cs typeface="Baskerville" charset="0"/>
                </a:rPr>
                <a:t>Hodgkins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Sciex</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Adam Carroll, ANU</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Ben Crossett, University of Sydney</a:t>
              </a:r>
            </a:p>
          </p:txBody>
        </p:sp>
      </p:grpSp>
      <p:sp>
        <p:nvSpPr>
          <p:cNvPr id="3" name="TextBox 2"/>
          <p:cNvSpPr txBox="1"/>
          <p:nvPr/>
        </p:nvSpPr>
        <p:spPr>
          <a:xfrm>
            <a:off x="659027" y="494270"/>
            <a:ext cx="10915135" cy="1938992"/>
          </a:xfrm>
          <a:prstGeom prst="rect">
            <a:avLst/>
          </a:prstGeom>
          <a:noFill/>
        </p:spPr>
        <p:txBody>
          <a:bodyPr wrap="square" rtlCol="0">
            <a:spAutoFit/>
          </a:bodyPr>
          <a:lstStyle/>
          <a:p>
            <a:r>
              <a:rPr lang="en-AU" sz="4000" b="1" dirty="0"/>
              <a:t>How abundant are different kinds of photosynthesis proteins in wild Eucalyptus leaves? A continental-scale ecological proteomics project</a:t>
            </a:r>
            <a:endParaRPr lang="en-AU" sz="1200" dirty="0"/>
          </a:p>
        </p:txBody>
      </p:sp>
    </p:spTree>
    <p:extLst>
      <p:ext uri="{BB962C8B-B14F-4D97-AF65-F5344CB8AC3E}">
        <p14:creationId xmlns:p14="http://schemas.microsoft.com/office/powerpoint/2010/main" val="4131753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367673" y="308730"/>
            <a:ext cx="9350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Allocation to photosystems is </a:t>
            </a:r>
            <a:r>
              <a:rPr lang="en-AU" sz="3600" dirty="0" smtClean="0"/>
              <a:t>lower in high light</a:t>
            </a:r>
            <a:endParaRPr lang="en-AU" sz="3600" dirty="0"/>
          </a:p>
        </p:txBody>
      </p:sp>
      <p:graphicFrame>
        <p:nvGraphicFramePr>
          <p:cNvPr id="9" name="Table 8"/>
          <p:cNvGraphicFramePr>
            <a:graphicFrameLocks noGrp="1"/>
          </p:cNvGraphicFramePr>
          <p:nvPr>
            <p:extLst/>
          </p:nvPr>
        </p:nvGraphicFramePr>
        <p:xfrm>
          <a:off x="953814" y="5931913"/>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bl>
          </a:graphicData>
        </a:graphic>
      </p:graphicFrame>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09" y="1950766"/>
            <a:ext cx="5347988" cy="330576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393" y="1950766"/>
            <a:ext cx="5347988" cy="3305760"/>
          </a:xfrm>
          <a:prstGeom prst="rect">
            <a:avLst/>
          </a:prstGeom>
        </p:spPr>
      </p:pic>
      <p:sp>
        <p:nvSpPr>
          <p:cNvPr id="19" name="TextBox 18"/>
          <p:cNvSpPr txBox="1"/>
          <p:nvPr/>
        </p:nvSpPr>
        <p:spPr>
          <a:xfrm>
            <a:off x="1111577" y="4435247"/>
            <a:ext cx="3618077" cy="369332"/>
          </a:xfrm>
          <a:prstGeom prst="rect">
            <a:avLst/>
          </a:prstGeom>
          <a:noFill/>
        </p:spPr>
        <p:txBody>
          <a:bodyPr wrap="square" rtlCol="0">
            <a:spAutoFit/>
          </a:bodyPr>
          <a:lstStyle/>
          <a:p>
            <a:r>
              <a:rPr lang="en-AU" dirty="0" smtClean="0"/>
              <a:t>p &lt; 0.001, R</a:t>
            </a:r>
            <a:r>
              <a:rPr lang="en-AU" baseline="30000" dirty="0" smtClean="0"/>
              <a:t>2</a:t>
            </a:r>
            <a:r>
              <a:rPr lang="en-AU" dirty="0" smtClean="0"/>
              <a:t> = 0.43, 54 % decline</a:t>
            </a:r>
            <a:endParaRPr lang="en-AU" dirty="0"/>
          </a:p>
        </p:txBody>
      </p:sp>
      <p:sp>
        <p:nvSpPr>
          <p:cNvPr id="20" name="TextBox 19"/>
          <p:cNvSpPr txBox="1"/>
          <p:nvPr/>
        </p:nvSpPr>
        <p:spPr>
          <a:xfrm>
            <a:off x="6846508" y="4435247"/>
            <a:ext cx="3401077" cy="369332"/>
          </a:xfrm>
          <a:prstGeom prst="rect">
            <a:avLst/>
          </a:prstGeom>
          <a:noFill/>
        </p:spPr>
        <p:txBody>
          <a:bodyPr wrap="square" rtlCol="0">
            <a:spAutoFit/>
          </a:bodyPr>
          <a:lstStyle/>
          <a:p>
            <a:r>
              <a:rPr lang="en-AU" dirty="0" smtClean="0"/>
              <a:t>p &lt; 0.001, R</a:t>
            </a:r>
            <a:r>
              <a:rPr lang="en-AU" baseline="30000" dirty="0" smtClean="0"/>
              <a:t>2</a:t>
            </a:r>
            <a:r>
              <a:rPr lang="en-AU" dirty="0" smtClean="0"/>
              <a:t> = 0.37, 42 % decline</a:t>
            </a:r>
            <a:endParaRPr lang="en-AU" dirty="0"/>
          </a:p>
        </p:txBody>
      </p:sp>
    </p:spTree>
    <p:extLst>
      <p:ext uri="{BB962C8B-B14F-4D97-AF65-F5344CB8AC3E}">
        <p14:creationId xmlns:p14="http://schemas.microsoft.com/office/powerpoint/2010/main" val="3014672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09" y="1950766"/>
            <a:ext cx="5347988" cy="330576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393" y="1950766"/>
            <a:ext cx="5347988" cy="3305760"/>
          </a:xfrm>
          <a:prstGeom prst="rect">
            <a:avLst/>
          </a:prstGeom>
        </p:spPr>
      </p:pic>
      <p:sp>
        <p:nvSpPr>
          <p:cNvPr id="12" name="Rectangle 11"/>
          <p:cNvSpPr/>
          <p:nvPr/>
        </p:nvSpPr>
        <p:spPr>
          <a:xfrm>
            <a:off x="464676" y="1780195"/>
            <a:ext cx="5592145" cy="362015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335" y="1780194"/>
            <a:ext cx="899950" cy="899950"/>
          </a:xfrm>
          <a:prstGeom prst="rect">
            <a:avLst/>
          </a:prstGeom>
        </p:spPr>
      </p:pic>
      <p:sp>
        <p:nvSpPr>
          <p:cNvPr id="15" name="Rectangle 14"/>
          <p:cNvSpPr/>
          <p:nvPr/>
        </p:nvSpPr>
        <p:spPr>
          <a:xfrm>
            <a:off x="6158315" y="1780195"/>
            <a:ext cx="5592145" cy="362015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6974" y="1780194"/>
            <a:ext cx="899950" cy="899950"/>
          </a:xfrm>
          <a:prstGeom prst="rect">
            <a:avLst/>
          </a:prstGeom>
        </p:spPr>
      </p:pic>
      <p:sp>
        <p:nvSpPr>
          <p:cNvPr id="19" name="TextBox 18"/>
          <p:cNvSpPr txBox="1"/>
          <p:nvPr/>
        </p:nvSpPr>
        <p:spPr>
          <a:xfrm>
            <a:off x="1111577" y="4435247"/>
            <a:ext cx="3618077" cy="369332"/>
          </a:xfrm>
          <a:prstGeom prst="rect">
            <a:avLst/>
          </a:prstGeom>
          <a:noFill/>
        </p:spPr>
        <p:txBody>
          <a:bodyPr wrap="square" rtlCol="0">
            <a:spAutoFit/>
          </a:bodyPr>
          <a:lstStyle/>
          <a:p>
            <a:r>
              <a:rPr lang="en-AU" b="1" dirty="0" smtClean="0"/>
              <a:t>p &lt; 0.001, R</a:t>
            </a:r>
            <a:r>
              <a:rPr lang="en-AU" b="1" baseline="30000" dirty="0" smtClean="0"/>
              <a:t>2</a:t>
            </a:r>
            <a:r>
              <a:rPr lang="en-AU" b="1" dirty="0" smtClean="0"/>
              <a:t> = 0.43, 54 % decline</a:t>
            </a:r>
            <a:endParaRPr lang="en-AU" b="1" dirty="0"/>
          </a:p>
        </p:txBody>
      </p:sp>
      <p:sp>
        <p:nvSpPr>
          <p:cNvPr id="20" name="TextBox 19"/>
          <p:cNvSpPr txBox="1"/>
          <p:nvPr/>
        </p:nvSpPr>
        <p:spPr>
          <a:xfrm>
            <a:off x="6846508" y="4435247"/>
            <a:ext cx="3401077" cy="369332"/>
          </a:xfrm>
          <a:prstGeom prst="rect">
            <a:avLst/>
          </a:prstGeom>
          <a:noFill/>
        </p:spPr>
        <p:txBody>
          <a:bodyPr wrap="square" rtlCol="0">
            <a:spAutoFit/>
          </a:bodyPr>
          <a:lstStyle/>
          <a:p>
            <a:r>
              <a:rPr lang="en-AU" b="1" dirty="0" smtClean="0"/>
              <a:t>p &lt; 0.001, R</a:t>
            </a:r>
            <a:r>
              <a:rPr lang="en-AU" b="1" baseline="30000" dirty="0" smtClean="0"/>
              <a:t>2</a:t>
            </a:r>
            <a:r>
              <a:rPr lang="en-AU" b="1" dirty="0" smtClean="0"/>
              <a:t> = 0.37, 42 % decline</a:t>
            </a:r>
            <a:endParaRPr lang="en-AU" b="1" dirty="0"/>
          </a:p>
        </p:txBody>
      </p:sp>
      <p:graphicFrame>
        <p:nvGraphicFramePr>
          <p:cNvPr id="14" name="Table 13"/>
          <p:cNvGraphicFramePr>
            <a:graphicFrameLocks noGrp="1"/>
          </p:cNvGraphicFramePr>
          <p:nvPr>
            <p:extLst/>
          </p:nvPr>
        </p:nvGraphicFramePr>
        <p:xfrm>
          <a:off x="953814" y="5931913"/>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bl>
          </a:graphicData>
        </a:graphic>
      </p:graphicFrame>
      <p:sp>
        <p:nvSpPr>
          <p:cNvPr id="18" name="Title 1"/>
          <p:cNvSpPr txBox="1">
            <a:spLocks/>
          </p:cNvSpPr>
          <p:nvPr/>
        </p:nvSpPr>
        <p:spPr>
          <a:xfrm>
            <a:off x="1367673" y="308730"/>
            <a:ext cx="9350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Allocation to photosystems is </a:t>
            </a:r>
            <a:r>
              <a:rPr lang="en-AU" sz="3600" dirty="0" smtClean="0"/>
              <a:t>lower in high light</a:t>
            </a:r>
            <a:endParaRPr lang="en-AU" sz="3600" dirty="0"/>
          </a:p>
        </p:txBody>
      </p:sp>
    </p:spTree>
    <p:extLst>
      <p:ext uri="{BB962C8B-B14F-4D97-AF65-F5344CB8AC3E}">
        <p14:creationId xmlns:p14="http://schemas.microsoft.com/office/powerpoint/2010/main" val="2964637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02" y="2207562"/>
            <a:ext cx="3776490" cy="254791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7860" y="2207562"/>
            <a:ext cx="3776490" cy="254791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3236" y="2207562"/>
            <a:ext cx="3776490" cy="2547912"/>
          </a:xfrm>
          <a:prstGeom prst="rect">
            <a:avLst/>
          </a:prstGeom>
        </p:spPr>
      </p:pic>
      <p:sp>
        <p:nvSpPr>
          <p:cNvPr id="7" name="TextBox 6"/>
          <p:cNvSpPr txBox="1"/>
          <p:nvPr/>
        </p:nvSpPr>
        <p:spPr>
          <a:xfrm>
            <a:off x="838200" y="3591613"/>
            <a:ext cx="2027548" cy="369332"/>
          </a:xfrm>
          <a:prstGeom prst="rect">
            <a:avLst/>
          </a:prstGeom>
          <a:noFill/>
        </p:spPr>
        <p:txBody>
          <a:bodyPr wrap="square" rtlCol="0">
            <a:spAutoFit/>
          </a:bodyPr>
          <a:lstStyle/>
          <a:p>
            <a:r>
              <a:rPr lang="en-AU" dirty="0" smtClean="0"/>
              <a:t>p = 0.19</a:t>
            </a:r>
            <a:endParaRPr lang="en-AU" dirty="0"/>
          </a:p>
        </p:txBody>
      </p:sp>
      <p:sp>
        <p:nvSpPr>
          <p:cNvPr id="8" name="TextBox 7"/>
          <p:cNvSpPr txBox="1"/>
          <p:nvPr/>
        </p:nvSpPr>
        <p:spPr>
          <a:xfrm>
            <a:off x="8550897" y="3591613"/>
            <a:ext cx="2027548" cy="369332"/>
          </a:xfrm>
          <a:prstGeom prst="rect">
            <a:avLst/>
          </a:prstGeom>
          <a:noFill/>
        </p:spPr>
        <p:txBody>
          <a:bodyPr wrap="square" rtlCol="0">
            <a:spAutoFit/>
          </a:bodyPr>
          <a:lstStyle/>
          <a:p>
            <a:r>
              <a:rPr lang="en-AU" dirty="0" smtClean="0"/>
              <a:t>p = 0.07</a:t>
            </a:r>
            <a:endParaRPr lang="en-AU" dirty="0"/>
          </a:p>
        </p:txBody>
      </p:sp>
      <p:sp>
        <p:nvSpPr>
          <p:cNvPr id="21" name="TextBox 20"/>
          <p:cNvSpPr txBox="1"/>
          <p:nvPr/>
        </p:nvSpPr>
        <p:spPr>
          <a:xfrm>
            <a:off x="4563086" y="3591613"/>
            <a:ext cx="3256608" cy="369332"/>
          </a:xfrm>
          <a:prstGeom prst="rect">
            <a:avLst/>
          </a:prstGeom>
          <a:noFill/>
        </p:spPr>
        <p:txBody>
          <a:bodyPr wrap="square" rtlCol="0">
            <a:spAutoFit/>
          </a:bodyPr>
          <a:lstStyle/>
          <a:p>
            <a:r>
              <a:rPr lang="en-AU" dirty="0" smtClean="0"/>
              <a:t>p =0.02, R</a:t>
            </a:r>
            <a:r>
              <a:rPr lang="en-AU" baseline="30000" dirty="0" smtClean="0"/>
              <a:t>2</a:t>
            </a:r>
            <a:r>
              <a:rPr lang="en-AU" dirty="0" smtClean="0"/>
              <a:t> = 0.16, 8 % increase</a:t>
            </a:r>
            <a:endParaRPr lang="en-AU" dirty="0"/>
          </a:p>
        </p:txBody>
      </p:sp>
      <p:graphicFrame>
        <p:nvGraphicFramePr>
          <p:cNvPr id="17" name="Table 16"/>
          <p:cNvGraphicFramePr>
            <a:graphicFrameLocks noGrp="1"/>
          </p:cNvGraphicFramePr>
          <p:nvPr>
            <p:extLst/>
          </p:nvPr>
        </p:nvGraphicFramePr>
        <p:xfrm>
          <a:off x="953814" y="5532524"/>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
        <p:nvSpPr>
          <p:cNvPr id="11" name="Title 1"/>
          <p:cNvSpPr txBox="1">
            <a:spLocks/>
          </p:cNvSpPr>
          <p:nvPr/>
        </p:nvSpPr>
        <p:spPr>
          <a:xfrm>
            <a:off x="953814" y="294130"/>
            <a:ext cx="101766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smtClean="0"/>
              <a:t>Environmental trends in abundance of Calvin </a:t>
            </a:r>
            <a:r>
              <a:rPr lang="en-AU" sz="3600" smtClean="0"/>
              <a:t>cycle</a:t>
            </a:r>
            <a:r>
              <a:rPr lang="en-AU" sz="3200" smtClean="0"/>
              <a:t> proteins</a:t>
            </a:r>
            <a:endParaRPr lang="en-AU" sz="3200" dirty="0"/>
          </a:p>
        </p:txBody>
      </p:sp>
    </p:spTree>
    <p:extLst>
      <p:ext uri="{BB962C8B-B14F-4D97-AF65-F5344CB8AC3E}">
        <p14:creationId xmlns:p14="http://schemas.microsoft.com/office/powerpoint/2010/main" val="3804347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02" y="2207562"/>
            <a:ext cx="3776490" cy="254791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7860" y="2207562"/>
            <a:ext cx="3776490" cy="254791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3236" y="2207562"/>
            <a:ext cx="3776490" cy="2547912"/>
          </a:xfrm>
          <a:prstGeom prst="rect">
            <a:avLst/>
          </a:prstGeom>
        </p:spPr>
      </p:pic>
      <p:sp>
        <p:nvSpPr>
          <p:cNvPr id="7" name="TextBox 6"/>
          <p:cNvSpPr txBox="1"/>
          <p:nvPr/>
        </p:nvSpPr>
        <p:spPr>
          <a:xfrm>
            <a:off x="838200" y="3591613"/>
            <a:ext cx="2027548" cy="369332"/>
          </a:xfrm>
          <a:prstGeom prst="rect">
            <a:avLst/>
          </a:prstGeom>
          <a:noFill/>
        </p:spPr>
        <p:txBody>
          <a:bodyPr wrap="square" rtlCol="0">
            <a:spAutoFit/>
          </a:bodyPr>
          <a:lstStyle/>
          <a:p>
            <a:r>
              <a:rPr lang="en-AU" dirty="0" smtClean="0"/>
              <a:t>p = 0.19</a:t>
            </a:r>
            <a:endParaRPr lang="en-AU" dirty="0"/>
          </a:p>
        </p:txBody>
      </p:sp>
      <p:sp>
        <p:nvSpPr>
          <p:cNvPr id="8" name="TextBox 7"/>
          <p:cNvSpPr txBox="1"/>
          <p:nvPr/>
        </p:nvSpPr>
        <p:spPr>
          <a:xfrm>
            <a:off x="8550897" y="3591613"/>
            <a:ext cx="2027548" cy="369332"/>
          </a:xfrm>
          <a:prstGeom prst="rect">
            <a:avLst/>
          </a:prstGeom>
          <a:noFill/>
        </p:spPr>
        <p:txBody>
          <a:bodyPr wrap="square" rtlCol="0">
            <a:spAutoFit/>
          </a:bodyPr>
          <a:lstStyle/>
          <a:p>
            <a:r>
              <a:rPr lang="en-AU" dirty="0" smtClean="0"/>
              <a:t>p = 0.07</a:t>
            </a:r>
            <a:endParaRPr lang="en-AU" dirty="0"/>
          </a:p>
        </p:txBody>
      </p:sp>
      <p:sp>
        <p:nvSpPr>
          <p:cNvPr id="10" name="Rectangle 9"/>
          <p:cNvSpPr/>
          <p:nvPr/>
        </p:nvSpPr>
        <p:spPr>
          <a:xfrm>
            <a:off x="4131557" y="1982878"/>
            <a:ext cx="3965376" cy="290443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3960" y="3591612"/>
            <a:ext cx="659294" cy="753245"/>
          </a:xfrm>
          <a:prstGeom prst="rect">
            <a:avLst/>
          </a:prstGeom>
        </p:spPr>
      </p:pic>
      <p:sp>
        <p:nvSpPr>
          <p:cNvPr id="15" name="Rectangle 14"/>
          <p:cNvSpPr/>
          <p:nvPr/>
        </p:nvSpPr>
        <p:spPr>
          <a:xfrm>
            <a:off x="122966" y="1982878"/>
            <a:ext cx="3965376" cy="29044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141129" y="1982878"/>
            <a:ext cx="3965376" cy="29044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itle 1"/>
          <p:cNvSpPr>
            <a:spLocks noGrp="1"/>
          </p:cNvSpPr>
          <p:nvPr>
            <p:ph type="title"/>
          </p:nvPr>
        </p:nvSpPr>
        <p:spPr>
          <a:xfrm>
            <a:off x="953814" y="294130"/>
            <a:ext cx="10176641" cy="1325563"/>
          </a:xfrm>
        </p:spPr>
        <p:txBody>
          <a:bodyPr>
            <a:normAutofit/>
          </a:bodyPr>
          <a:lstStyle/>
          <a:p>
            <a:r>
              <a:rPr lang="en-AU" sz="3200" dirty="0" smtClean="0"/>
              <a:t>Environmental trends in abundance of Calvin </a:t>
            </a:r>
            <a:r>
              <a:rPr lang="en-AU" sz="3600" dirty="0" smtClean="0"/>
              <a:t>cycle</a:t>
            </a:r>
            <a:r>
              <a:rPr lang="en-AU" sz="3200" dirty="0" smtClean="0"/>
              <a:t> proteins</a:t>
            </a:r>
            <a:endParaRPr lang="en-AU" sz="3200" dirty="0"/>
          </a:p>
        </p:txBody>
      </p:sp>
      <p:sp>
        <p:nvSpPr>
          <p:cNvPr id="21" name="TextBox 20"/>
          <p:cNvSpPr txBox="1"/>
          <p:nvPr/>
        </p:nvSpPr>
        <p:spPr>
          <a:xfrm>
            <a:off x="4563086" y="3591613"/>
            <a:ext cx="3256608" cy="369332"/>
          </a:xfrm>
          <a:prstGeom prst="rect">
            <a:avLst/>
          </a:prstGeom>
          <a:noFill/>
        </p:spPr>
        <p:txBody>
          <a:bodyPr wrap="square" rtlCol="0">
            <a:spAutoFit/>
          </a:bodyPr>
          <a:lstStyle/>
          <a:p>
            <a:r>
              <a:rPr lang="en-AU" b="1" dirty="0" smtClean="0"/>
              <a:t>p =0.02, R</a:t>
            </a:r>
            <a:r>
              <a:rPr lang="en-AU" b="1" baseline="30000" dirty="0" smtClean="0"/>
              <a:t>2</a:t>
            </a:r>
            <a:r>
              <a:rPr lang="en-AU" b="1" dirty="0" smtClean="0"/>
              <a:t> = 0.16, 8 % increase</a:t>
            </a:r>
            <a:endParaRPr lang="en-AU" b="1" dirty="0"/>
          </a:p>
        </p:txBody>
      </p:sp>
      <p:graphicFrame>
        <p:nvGraphicFramePr>
          <p:cNvPr id="14" name="Table 13"/>
          <p:cNvGraphicFramePr>
            <a:graphicFrameLocks noGrp="1"/>
          </p:cNvGraphicFramePr>
          <p:nvPr>
            <p:extLst/>
          </p:nvPr>
        </p:nvGraphicFramePr>
        <p:xfrm>
          <a:off x="953814" y="5532524"/>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Tree>
    <p:extLst>
      <p:ext uri="{BB962C8B-B14F-4D97-AF65-F5344CB8AC3E}">
        <p14:creationId xmlns:p14="http://schemas.microsoft.com/office/powerpoint/2010/main" val="2401805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6847" y="927976"/>
            <a:ext cx="4921272" cy="454271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264" y="927976"/>
            <a:ext cx="4921272" cy="4542712"/>
          </a:xfrm>
          <a:prstGeom prst="rect">
            <a:avLst/>
          </a:prstGeom>
        </p:spPr>
      </p:pic>
      <p:sp>
        <p:nvSpPr>
          <p:cNvPr id="5" name="TextBox 4"/>
          <p:cNvSpPr txBox="1"/>
          <p:nvPr/>
        </p:nvSpPr>
        <p:spPr>
          <a:xfrm>
            <a:off x="4509450" y="4417857"/>
            <a:ext cx="1107133" cy="369332"/>
          </a:xfrm>
          <a:prstGeom prst="rect">
            <a:avLst/>
          </a:prstGeom>
          <a:noFill/>
        </p:spPr>
        <p:txBody>
          <a:bodyPr wrap="square" rtlCol="0">
            <a:spAutoFit/>
          </a:bodyPr>
          <a:lstStyle/>
          <a:p>
            <a:r>
              <a:rPr lang="en-AU" dirty="0"/>
              <a:t>r</a:t>
            </a:r>
            <a:r>
              <a:rPr lang="en-AU" dirty="0" smtClean="0"/>
              <a:t> = </a:t>
            </a:r>
            <a:r>
              <a:rPr lang="en-AU" dirty="0" smtClean="0"/>
              <a:t>0.82</a:t>
            </a:r>
            <a:endParaRPr lang="en-AU" dirty="0"/>
          </a:p>
        </p:txBody>
      </p:sp>
      <p:sp>
        <p:nvSpPr>
          <p:cNvPr id="6" name="TextBox 5"/>
          <p:cNvSpPr txBox="1"/>
          <p:nvPr/>
        </p:nvSpPr>
        <p:spPr>
          <a:xfrm>
            <a:off x="9758658" y="4417857"/>
            <a:ext cx="1208886" cy="369332"/>
          </a:xfrm>
          <a:prstGeom prst="rect">
            <a:avLst/>
          </a:prstGeom>
          <a:noFill/>
        </p:spPr>
        <p:txBody>
          <a:bodyPr wrap="square" rtlCol="0">
            <a:spAutoFit/>
          </a:bodyPr>
          <a:lstStyle/>
          <a:p>
            <a:r>
              <a:rPr lang="en-AU" dirty="0"/>
              <a:t>r</a:t>
            </a:r>
            <a:r>
              <a:rPr lang="en-AU" dirty="0" smtClean="0"/>
              <a:t> = </a:t>
            </a:r>
            <a:r>
              <a:rPr lang="en-AU" dirty="0" smtClean="0"/>
              <a:t>0.95</a:t>
            </a:r>
            <a:endParaRPr lang="en-AU" dirty="0"/>
          </a:p>
        </p:txBody>
      </p:sp>
      <p:sp>
        <p:nvSpPr>
          <p:cNvPr id="7" name="TextBox 6"/>
          <p:cNvSpPr txBox="1"/>
          <p:nvPr/>
        </p:nvSpPr>
        <p:spPr>
          <a:xfrm>
            <a:off x="1109734" y="336862"/>
            <a:ext cx="9988385" cy="646331"/>
          </a:xfrm>
          <a:prstGeom prst="rect">
            <a:avLst/>
          </a:prstGeom>
          <a:noFill/>
        </p:spPr>
        <p:txBody>
          <a:bodyPr wrap="square" rtlCol="0">
            <a:spAutoFit/>
          </a:bodyPr>
          <a:lstStyle/>
          <a:p>
            <a:r>
              <a:rPr lang="en-AU" sz="3600" dirty="0" smtClean="0"/>
              <a:t>Room to move? Variation in proportional allocation</a:t>
            </a:r>
            <a:endParaRPr lang="en-AU" sz="3600" dirty="0"/>
          </a:p>
        </p:txBody>
      </p:sp>
      <p:graphicFrame>
        <p:nvGraphicFramePr>
          <p:cNvPr id="11" name="Table 10"/>
          <p:cNvGraphicFramePr>
            <a:graphicFrameLocks noGrp="1"/>
          </p:cNvGraphicFramePr>
          <p:nvPr>
            <p:extLst/>
          </p:nvPr>
        </p:nvGraphicFramePr>
        <p:xfrm>
          <a:off x="912264" y="5547340"/>
          <a:ext cx="10415751" cy="1100364"/>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Tree>
    <p:extLst>
      <p:ext uri="{BB962C8B-B14F-4D97-AF65-F5344CB8AC3E}">
        <p14:creationId xmlns:p14="http://schemas.microsoft.com/office/powerpoint/2010/main" val="4199774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6160" y="971779"/>
            <a:ext cx="3163399" cy="285227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4003" y="971779"/>
            <a:ext cx="3163399" cy="28522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2949" y="3956891"/>
            <a:ext cx="3163399" cy="285227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4940" y="3956891"/>
            <a:ext cx="3163399" cy="2852274"/>
          </a:xfrm>
          <a:prstGeom prst="rect">
            <a:avLst/>
          </a:prstGeom>
        </p:spPr>
      </p:pic>
      <p:sp>
        <p:nvSpPr>
          <p:cNvPr id="14" name="TextBox 13"/>
          <p:cNvSpPr txBox="1"/>
          <p:nvPr/>
        </p:nvSpPr>
        <p:spPr>
          <a:xfrm>
            <a:off x="6056885" y="6128920"/>
            <a:ext cx="2129367" cy="276999"/>
          </a:xfrm>
          <a:prstGeom prst="rect">
            <a:avLst/>
          </a:prstGeom>
          <a:noFill/>
        </p:spPr>
        <p:txBody>
          <a:bodyPr wrap="square" rtlCol="0">
            <a:spAutoFit/>
          </a:bodyPr>
          <a:lstStyle/>
          <a:p>
            <a:r>
              <a:rPr lang="en-AU" sz="1200" dirty="0" smtClean="0"/>
              <a:t>p </a:t>
            </a:r>
            <a:r>
              <a:rPr lang="en-AU" sz="1200" dirty="0"/>
              <a:t>= 0.01, R</a:t>
            </a:r>
            <a:r>
              <a:rPr lang="en-AU" sz="1200" baseline="30000" dirty="0"/>
              <a:t>2</a:t>
            </a:r>
            <a:r>
              <a:rPr lang="en-AU" sz="1200" dirty="0"/>
              <a:t> = 0.20 </a:t>
            </a:r>
          </a:p>
        </p:txBody>
      </p:sp>
      <p:sp>
        <p:nvSpPr>
          <p:cNvPr id="15" name="TextBox 14"/>
          <p:cNvSpPr txBox="1"/>
          <p:nvPr/>
        </p:nvSpPr>
        <p:spPr>
          <a:xfrm>
            <a:off x="10294354" y="6128921"/>
            <a:ext cx="1687398" cy="276999"/>
          </a:xfrm>
          <a:prstGeom prst="rect">
            <a:avLst/>
          </a:prstGeom>
          <a:noFill/>
        </p:spPr>
        <p:txBody>
          <a:bodyPr wrap="square" rtlCol="0">
            <a:spAutoFit/>
          </a:bodyPr>
          <a:lstStyle/>
          <a:p>
            <a:r>
              <a:rPr lang="en-AU" sz="1200" dirty="0" smtClean="0"/>
              <a:t>p </a:t>
            </a:r>
            <a:r>
              <a:rPr lang="en-AU" sz="1200" dirty="0"/>
              <a:t>= 0.15</a:t>
            </a:r>
          </a:p>
        </p:txBody>
      </p:sp>
      <p:sp>
        <p:nvSpPr>
          <p:cNvPr id="16" name="TextBox 15"/>
          <p:cNvSpPr txBox="1"/>
          <p:nvPr/>
        </p:nvSpPr>
        <p:spPr>
          <a:xfrm>
            <a:off x="6718503" y="3046680"/>
            <a:ext cx="1687398" cy="276999"/>
          </a:xfrm>
          <a:prstGeom prst="rect">
            <a:avLst/>
          </a:prstGeom>
          <a:noFill/>
        </p:spPr>
        <p:txBody>
          <a:bodyPr wrap="square" rtlCol="0">
            <a:spAutoFit/>
          </a:bodyPr>
          <a:lstStyle/>
          <a:p>
            <a:r>
              <a:rPr lang="en-AU" sz="1200" dirty="0" smtClean="0"/>
              <a:t>p = 0.88</a:t>
            </a:r>
            <a:endParaRPr lang="en-AU" sz="1200" dirty="0"/>
          </a:p>
        </p:txBody>
      </p:sp>
      <p:sp>
        <p:nvSpPr>
          <p:cNvPr id="17" name="TextBox 16"/>
          <p:cNvSpPr txBox="1"/>
          <p:nvPr/>
        </p:nvSpPr>
        <p:spPr>
          <a:xfrm>
            <a:off x="9658326" y="3046681"/>
            <a:ext cx="2001657" cy="276999"/>
          </a:xfrm>
          <a:prstGeom prst="rect">
            <a:avLst/>
          </a:prstGeom>
          <a:noFill/>
        </p:spPr>
        <p:txBody>
          <a:bodyPr wrap="square" rtlCol="0">
            <a:spAutoFit/>
          </a:bodyPr>
          <a:lstStyle/>
          <a:p>
            <a:r>
              <a:rPr lang="en-AU" sz="1200" dirty="0" smtClean="0"/>
              <a:t>p &lt; 0.001, </a:t>
            </a:r>
            <a:r>
              <a:rPr lang="en-AU" sz="1200" dirty="0"/>
              <a:t>R</a:t>
            </a:r>
            <a:r>
              <a:rPr lang="en-AU" sz="1200" baseline="30000" dirty="0"/>
              <a:t>2</a:t>
            </a:r>
            <a:r>
              <a:rPr lang="en-AU" sz="1200" dirty="0"/>
              <a:t> </a:t>
            </a:r>
            <a:r>
              <a:rPr lang="en-AU" sz="1200" dirty="0" smtClean="0"/>
              <a:t>= 0.26 </a:t>
            </a:r>
            <a:endParaRPr lang="en-AU" sz="1200"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531" y="1918880"/>
            <a:ext cx="3249886" cy="3249886"/>
          </a:xfrm>
          <a:prstGeom prst="rect">
            <a:avLst/>
          </a:prstGeom>
        </p:spPr>
      </p:pic>
      <p:sp>
        <p:nvSpPr>
          <p:cNvPr id="19" name="TextBox 18"/>
          <p:cNvSpPr txBox="1"/>
          <p:nvPr/>
        </p:nvSpPr>
        <p:spPr>
          <a:xfrm>
            <a:off x="2314944" y="4394345"/>
            <a:ext cx="1482738" cy="276999"/>
          </a:xfrm>
          <a:prstGeom prst="rect">
            <a:avLst/>
          </a:prstGeom>
          <a:noFill/>
        </p:spPr>
        <p:txBody>
          <a:bodyPr wrap="square" rtlCol="0">
            <a:spAutoFit/>
          </a:bodyPr>
          <a:lstStyle/>
          <a:p>
            <a:r>
              <a:rPr lang="en-AU" sz="1200" dirty="0" smtClean="0"/>
              <a:t>p &lt; 0.001, R</a:t>
            </a:r>
            <a:r>
              <a:rPr lang="en-AU" sz="1200" baseline="30000" dirty="0" smtClean="0"/>
              <a:t>2</a:t>
            </a:r>
            <a:r>
              <a:rPr lang="en-AU" sz="1200" dirty="0" smtClean="0"/>
              <a:t> = 0.31</a:t>
            </a:r>
          </a:p>
        </p:txBody>
      </p:sp>
      <p:sp>
        <p:nvSpPr>
          <p:cNvPr id="20" name="Title 1"/>
          <p:cNvSpPr txBox="1">
            <a:spLocks/>
          </p:cNvSpPr>
          <p:nvPr/>
        </p:nvSpPr>
        <p:spPr>
          <a:xfrm>
            <a:off x="1387958" y="126756"/>
            <a:ext cx="10488694" cy="7790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Influence of leaf anatomy on protein abundance</a:t>
            </a:r>
            <a:endParaRPr lang="en-AU" sz="3600" dirty="0"/>
          </a:p>
        </p:txBody>
      </p:sp>
    </p:spTree>
    <p:extLst>
      <p:ext uri="{BB962C8B-B14F-4D97-AF65-F5344CB8AC3E}">
        <p14:creationId xmlns:p14="http://schemas.microsoft.com/office/powerpoint/2010/main" val="3936964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63" y="2155558"/>
            <a:ext cx="5456142" cy="3372616"/>
          </a:xfrm>
          <a:prstGeom prst="rect">
            <a:avLst/>
          </a:prstGeom>
        </p:spPr>
      </p:pic>
      <p:sp>
        <p:nvSpPr>
          <p:cNvPr id="4" name="Title 1"/>
          <p:cNvSpPr>
            <a:spLocks noGrp="1"/>
          </p:cNvSpPr>
          <p:nvPr>
            <p:ph type="title"/>
          </p:nvPr>
        </p:nvSpPr>
        <p:spPr>
          <a:xfrm>
            <a:off x="1686910" y="430765"/>
            <a:ext cx="8818179" cy="1325563"/>
          </a:xfrm>
        </p:spPr>
        <p:txBody>
          <a:bodyPr>
            <a:normAutofit/>
          </a:bodyPr>
          <a:lstStyle/>
          <a:p>
            <a:r>
              <a:rPr lang="en-AU" sz="3600" dirty="0" smtClean="0"/>
              <a:t>Environmental trends in leaf mass per area</a:t>
            </a:r>
            <a:endParaRPr lang="en-AU" sz="36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1956" y="2081730"/>
            <a:ext cx="5456142" cy="3372616"/>
          </a:xfrm>
          <a:prstGeom prst="rect">
            <a:avLst/>
          </a:prstGeom>
        </p:spPr>
      </p:pic>
      <p:sp>
        <p:nvSpPr>
          <p:cNvPr id="14" name="TextBox 13"/>
          <p:cNvSpPr txBox="1"/>
          <p:nvPr/>
        </p:nvSpPr>
        <p:spPr>
          <a:xfrm>
            <a:off x="2792606" y="4087497"/>
            <a:ext cx="2308058" cy="369332"/>
          </a:xfrm>
          <a:prstGeom prst="rect">
            <a:avLst/>
          </a:prstGeom>
          <a:noFill/>
        </p:spPr>
        <p:txBody>
          <a:bodyPr wrap="square" rtlCol="0">
            <a:spAutoFit/>
          </a:bodyPr>
          <a:lstStyle/>
          <a:p>
            <a:r>
              <a:rPr lang="en-AU" dirty="0" smtClean="0"/>
              <a:t>p = 0.01, R</a:t>
            </a:r>
            <a:r>
              <a:rPr lang="en-AU" baseline="30000" dirty="0" smtClean="0"/>
              <a:t>2</a:t>
            </a:r>
            <a:r>
              <a:rPr lang="en-AU" dirty="0" smtClean="0"/>
              <a:t> = 0.19</a:t>
            </a:r>
            <a:endParaRPr lang="en-AU" dirty="0"/>
          </a:p>
        </p:txBody>
      </p:sp>
      <p:sp>
        <p:nvSpPr>
          <p:cNvPr id="17" name="TextBox 16"/>
          <p:cNvSpPr txBox="1"/>
          <p:nvPr/>
        </p:nvSpPr>
        <p:spPr>
          <a:xfrm>
            <a:off x="9096819" y="4371723"/>
            <a:ext cx="2480208" cy="369332"/>
          </a:xfrm>
          <a:prstGeom prst="rect">
            <a:avLst/>
          </a:prstGeom>
          <a:noFill/>
        </p:spPr>
        <p:txBody>
          <a:bodyPr wrap="square" rtlCol="0">
            <a:spAutoFit/>
          </a:bodyPr>
          <a:lstStyle/>
          <a:p>
            <a:r>
              <a:rPr lang="en-AU" dirty="0" smtClean="0"/>
              <a:t>p &lt; 0.001, </a:t>
            </a:r>
            <a:r>
              <a:rPr lang="en-AU" dirty="0"/>
              <a:t>R</a:t>
            </a:r>
            <a:r>
              <a:rPr lang="en-AU" baseline="30000" dirty="0"/>
              <a:t>2</a:t>
            </a:r>
            <a:r>
              <a:rPr lang="en-AU" dirty="0" smtClean="0"/>
              <a:t> = 0.21</a:t>
            </a:r>
            <a:endParaRPr lang="en-AU" dirty="0"/>
          </a:p>
        </p:txBody>
      </p:sp>
    </p:spTree>
    <p:extLst>
      <p:ext uri="{BB962C8B-B14F-4D97-AF65-F5344CB8AC3E}">
        <p14:creationId xmlns:p14="http://schemas.microsoft.com/office/powerpoint/2010/main" val="4195693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63" y="2155558"/>
            <a:ext cx="5456142" cy="337261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1956" y="2081730"/>
            <a:ext cx="5456142" cy="3372616"/>
          </a:xfrm>
          <a:prstGeom prst="rect">
            <a:avLst/>
          </a:prstGeom>
        </p:spPr>
      </p:pic>
      <p:sp>
        <p:nvSpPr>
          <p:cNvPr id="14" name="TextBox 13"/>
          <p:cNvSpPr txBox="1"/>
          <p:nvPr/>
        </p:nvSpPr>
        <p:spPr>
          <a:xfrm>
            <a:off x="2792606" y="4087497"/>
            <a:ext cx="2308058" cy="369332"/>
          </a:xfrm>
          <a:prstGeom prst="rect">
            <a:avLst/>
          </a:prstGeom>
          <a:noFill/>
        </p:spPr>
        <p:txBody>
          <a:bodyPr wrap="square" rtlCol="0">
            <a:spAutoFit/>
          </a:bodyPr>
          <a:lstStyle/>
          <a:p>
            <a:r>
              <a:rPr lang="en-AU" dirty="0" smtClean="0"/>
              <a:t>p = 0.01, R</a:t>
            </a:r>
            <a:r>
              <a:rPr lang="en-AU" baseline="30000" dirty="0" smtClean="0"/>
              <a:t>2</a:t>
            </a:r>
            <a:r>
              <a:rPr lang="en-AU" dirty="0" smtClean="0"/>
              <a:t> = 0.19</a:t>
            </a:r>
            <a:endParaRPr lang="en-AU" dirty="0"/>
          </a:p>
        </p:txBody>
      </p:sp>
      <p:sp>
        <p:nvSpPr>
          <p:cNvPr id="17" name="TextBox 16"/>
          <p:cNvSpPr txBox="1"/>
          <p:nvPr/>
        </p:nvSpPr>
        <p:spPr>
          <a:xfrm>
            <a:off x="9096819" y="4371723"/>
            <a:ext cx="2480208" cy="369332"/>
          </a:xfrm>
          <a:prstGeom prst="rect">
            <a:avLst/>
          </a:prstGeom>
          <a:noFill/>
        </p:spPr>
        <p:txBody>
          <a:bodyPr wrap="square" rtlCol="0">
            <a:spAutoFit/>
          </a:bodyPr>
          <a:lstStyle/>
          <a:p>
            <a:r>
              <a:rPr lang="en-AU" dirty="0" smtClean="0"/>
              <a:t>p &lt; 0.001, </a:t>
            </a:r>
            <a:r>
              <a:rPr lang="en-AU" dirty="0"/>
              <a:t>R</a:t>
            </a:r>
            <a:r>
              <a:rPr lang="en-AU" baseline="30000" dirty="0"/>
              <a:t>2</a:t>
            </a:r>
            <a:r>
              <a:rPr lang="en-AU" dirty="0" smtClean="0"/>
              <a:t> = 0.21</a:t>
            </a:r>
            <a:endParaRPr lang="en-AU"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5109" y="5612347"/>
            <a:ext cx="1109836" cy="110983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3431" y="5642166"/>
            <a:ext cx="1109836" cy="1109836"/>
          </a:xfrm>
          <a:prstGeom prst="rect">
            <a:avLst/>
          </a:prstGeom>
        </p:spPr>
      </p:pic>
      <p:sp>
        <p:nvSpPr>
          <p:cNvPr id="23" name="Rectangle 22"/>
          <p:cNvSpPr/>
          <p:nvPr/>
        </p:nvSpPr>
        <p:spPr>
          <a:xfrm>
            <a:off x="292163" y="2052345"/>
            <a:ext cx="5541077" cy="348660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6141956" y="2051051"/>
            <a:ext cx="5456142" cy="348660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itle 1"/>
          <p:cNvSpPr txBox="1">
            <a:spLocks/>
          </p:cNvSpPr>
          <p:nvPr/>
        </p:nvSpPr>
        <p:spPr>
          <a:xfrm>
            <a:off x="1686910" y="430765"/>
            <a:ext cx="88181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smtClean="0"/>
              <a:t>Environmental trends in leaf mass per area</a:t>
            </a:r>
            <a:endParaRPr lang="en-AU" sz="3600" dirty="0"/>
          </a:p>
        </p:txBody>
      </p:sp>
    </p:spTree>
    <p:extLst>
      <p:ext uri="{BB962C8B-B14F-4D97-AF65-F5344CB8AC3E}">
        <p14:creationId xmlns:p14="http://schemas.microsoft.com/office/powerpoint/2010/main" val="3191144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600" dirty="0" smtClean="0"/>
              <a:t>Summary</a:t>
            </a:r>
            <a:endParaRPr lang="en-AU" dirty="0"/>
          </a:p>
        </p:txBody>
      </p:sp>
      <p:sp>
        <p:nvSpPr>
          <p:cNvPr id="3" name="Content Placeholder 2"/>
          <p:cNvSpPr>
            <a:spLocks noGrp="1"/>
          </p:cNvSpPr>
          <p:nvPr>
            <p:ph idx="1"/>
          </p:nvPr>
        </p:nvSpPr>
        <p:spPr/>
        <p:txBody>
          <a:bodyPr>
            <a:normAutofit/>
          </a:bodyPr>
          <a:lstStyle/>
          <a:p>
            <a:r>
              <a:rPr lang="en-AU" dirty="0" smtClean="0"/>
              <a:t>The bulk of leaf protein is associated with photosynthesis</a:t>
            </a:r>
          </a:p>
          <a:p>
            <a:r>
              <a:rPr lang="en-AU" dirty="0" smtClean="0"/>
              <a:t>Leaves adjust proportional protein allocation to photosystem proteins in response to light availability</a:t>
            </a:r>
          </a:p>
          <a:p>
            <a:r>
              <a:rPr lang="en-AU" dirty="0" smtClean="0"/>
              <a:t>Environmental factors have only a marginal influence on proportional abundance of Calvin cycle proteins</a:t>
            </a:r>
          </a:p>
          <a:p>
            <a:r>
              <a:rPr lang="en-AU" dirty="0" smtClean="0"/>
              <a:t>Optimisation </a:t>
            </a:r>
            <a:r>
              <a:rPr lang="en-AU" dirty="0"/>
              <a:t>of carboxylation capacity </a:t>
            </a:r>
            <a:r>
              <a:rPr lang="en-AU" dirty="0" smtClean="0"/>
              <a:t>is likely achieved </a:t>
            </a:r>
            <a:r>
              <a:rPr lang="en-AU" dirty="0"/>
              <a:t>by </a:t>
            </a:r>
            <a:r>
              <a:rPr lang="en-AU" dirty="0" smtClean="0"/>
              <a:t>altering leaf anatomy and the </a:t>
            </a:r>
            <a:r>
              <a:rPr lang="en-AU" dirty="0"/>
              <a:t>total </a:t>
            </a:r>
            <a:r>
              <a:rPr lang="en-AU" dirty="0" smtClean="0"/>
              <a:t>amount of protein per leaf area</a:t>
            </a:r>
          </a:p>
        </p:txBody>
      </p:sp>
    </p:spTree>
    <p:extLst>
      <p:ext uri="{BB962C8B-B14F-4D97-AF65-F5344CB8AC3E}">
        <p14:creationId xmlns:p14="http://schemas.microsoft.com/office/powerpoint/2010/main" val="841163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smtClean="0"/>
              <a:t>Where to next?</a:t>
            </a:r>
            <a:endParaRPr lang="en-AU" sz="3600" dirty="0"/>
          </a:p>
        </p:txBody>
      </p:sp>
      <p:sp>
        <p:nvSpPr>
          <p:cNvPr id="4" name="Content Placeholder 3"/>
          <p:cNvSpPr>
            <a:spLocks noGrp="1"/>
          </p:cNvSpPr>
          <p:nvPr>
            <p:ph idx="1"/>
          </p:nvPr>
        </p:nvSpPr>
        <p:spPr/>
        <p:txBody>
          <a:bodyPr>
            <a:normAutofit/>
          </a:bodyPr>
          <a:lstStyle/>
          <a:p>
            <a:r>
              <a:rPr lang="en-AU" dirty="0" smtClean="0"/>
              <a:t>Comparative work using data from </a:t>
            </a:r>
            <a:r>
              <a:rPr lang="en-AU" i="1" dirty="0" smtClean="0"/>
              <a:t>Acacia</a:t>
            </a:r>
            <a:r>
              <a:rPr lang="en-AU" dirty="0" smtClean="0"/>
              <a:t> and the </a:t>
            </a:r>
            <a:r>
              <a:rPr lang="en-AU" dirty="0" err="1" smtClean="0"/>
              <a:t>Proteaceae</a:t>
            </a:r>
            <a:endParaRPr lang="en-AU" dirty="0" smtClean="0"/>
          </a:p>
          <a:p>
            <a:r>
              <a:rPr lang="en-AU" dirty="0" smtClean="0"/>
              <a:t>Responses </a:t>
            </a:r>
            <a:r>
              <a:rPr lang="en-AU" dirty="0"/>
              <a:t>of other protein functional groups across environmental </a:t>
            </a:r>
            <a:r>
              <a:rPr lang="en-AU" dirty="0" smtClean="0"/>
              <a:t>gradients</a:t>
            </a:r>
          </a:p>
          <a:p>
            <a:r>
              <a:rPr lang="en-AU" dirty="0"/>
              <a:t>Parameterising systems-level models of photosynthesis and terrestrial biosphere </a:t>
            </a:r>
            <a:r>
              <a:rPr lang="en-AU" dirty="0" smtClean="0"/>
              <a:t>models</a:t>
            </a:r>
            <a:endParaRPr lang="en-AU" dirty="0"/>
          </a:p>
        </p:txBody>
      </p:sp>
    </p:spTree>
    <p:extLst>
      <p:ext uri="{BB962C8B-B14F-4D97-AF65-F5344CB8AC3E}">
        <p14:creationId xmlns:p14="http://schemas.microsoft.com/office/powerpoint/2010/main" val="321712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66" y="103977"/>
            <a:ext cx="4486178" cy="2975831"/>
          </a:xfrm>
          <a:prstGeom prst="rect">
            <a:avLst/>
          </a:prstGeom>
        </p:spPr>
      </p:pic>
      <p:sp>
        <p:nvSpPr>
          <p:cNvPr id="6" name="TextBox 5"/>
          <p:cNvSpPr txBox="1"/>
          <p:nvPr/>
        </p:nvSpPr>
        <p:spPr>
          <a:xfrm>
            <a:off x="6811440" y="3079808"/>
            <a:ext cx="4764790" cy="307777"/>
          </a:xfrm>
          <a:prstGeom prst="rect">
            <a:avLst/>
          </a:prstGeom>
          <a:noFill/>
        </p:spPr>
        <p:txBody>
          <a:bodyPr wrap="square" rtlCol="0">
            <a:spAutoFit/>
          </a:bodyPr>
          <a:lstStyle/>
          <a:p>
            <a:r>
              <a:rPr lang="en-AU" sz="1400" dirty="0" smtClean="0"/>
              <a:t>Banded ironstone formations, Dales Gorge, Pilbara WA</a:t>
            </a:r>
            <a:endParaRPr lang="en-AU" sz="14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9118" y="3847882"/>
            <a:ext cx="3784532" cy="28347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132" y="3527960"/>
            <a:ext cx="4033976" cy="3031906"/>
          </a:xfrm>
          <a:prstGeom prst="rect">
            <a:avLst/>
          </a:prstGeom>
        </p:spPr>
      </p:pic>
      <p:sp>
        <p:nvSpPr>
          <p:cNvPr id="2" name="TextBox 1"/>
          <p:cNvSpPr txBox="1"/>
          <p:nvPr/>
        </p:nvSpPr>
        <p:spPr>
          <a:xfrm>
            <a:off x="7466040" y="6544129"/>
            <a:ext cx="3002160" cy="276999"/>
          </a:xfrm>
          <a:prstGeom prst="rect">
            <a:avLst/>
          </a:prstGeom>
          <a:noFill/>
        </p:spPr>
        <p:txBody>
          <a:bodyPr wrap="square" rtlCol="0">
            <a:spAutoFit/>
          </a:bodyPr>
          <a:lstStyle/>
          <a:p>
            <a:r>
              <a:rPr lang="en-AU" sz="1200" dirty="0" smtClean="0"/>
              <a:t>Lawrence et al. 2011  </a:t>
            </a:r>
            <a:r>
              <a:rPr lang="en-AU" sz="1200" i="1" dirty="0" smtClean="0"/>
              <a:t>J</a:t>
            </a:r>
            <a:r>
              <a:rPr lang="en-AU" sz="1200" i="1" dirty="0"/>
              <a:t>. Adv. Model. Earth Sys</a:t>
            </a:r>
            <a:endParaRPr lang="en-AU" sz="1200"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697" y="90914"/>
            <a:ext cx="5013374" cy="3292365"/>
          </a:xfrm>
          <a:prstGeom prst="rect">
            <a:avLst/>
          </a:prstGeom>
        </p:spPr>
      </p:pic>
    </p:spTree>
    <p:extLst>
      <p:ext uri="{BB962C8B-B14F-4D97-AF65-F5344CB8AC3E}">
        <p14:creationId xmlns:p14="http://schemas.microsoft.com/office/powerpoint/2010/main" val="2371953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4072" y="1645422"/>
            <a:ext cx="10786665" cy="3416320"/>
            <a:chOff x="726142" y="412376"/>
            <a:chExt cx="10786665" cy="3416320"/>
          </a:xfrm>
        </p:grpSpPr>
        <p:sp>
          <p:nvSpPr>
            <p:cNvPr id="4" name="TextBox 3"/>
            <p:cNvSpPr txBox="1"/>
            <p:nvPr/>
          </p:nvSpPr>
          <p:spPr>
            <a:xfrm>
              <a:off x="726142" y="412376"/>
              <a:ext cx="2563906" cy="3416320"/>
            </a:xfrm>
            <a:prstGeom prst="rect">
              <a:avLst/>
            </a:prstGeom>
            <a:noFill/>
          </p:spPr>
          <p:txBody>
            <a:bodyPr wrap="square" rtlCol="0">
              <a:spAutoFit/>
            </a:bodyPr>
            <a:lstStyle/>
            <a:p>
              <a:r>
                <a:rPr lang="en-US" b="1" dirty="0" smtClean="0">
                  <a:latin typeface="Baskerville" charset="0"/>
                  <a:ea typeface="Baskerville" charset="0"/>
                  <a:cs typeface="Baskerville" charset="0"/>
                </a:rPr>
                <a:t>Participants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Lara </a:t>
              </a:r>
              <a:r>
                <a:rPr lang="en-US" dirty="0" err="1" smtClean="0">
                  <a:latin typeface="Baskerville" charset="0"/>
                  <a:ea typeface="Baskerville" charset="0"/>
                  <a:cs typeface="Baskerville" charset="0"/>
                </a:rPr>
                <a:t>Ainley</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Katy </a:t>
              </a:r>
              <a:r>
                <a:rPr lang="en-US" dirty="0" err="1" smtClean="0">
                  <a:latin typeface="Baskerville" charset="0"/>
                  <a:ea typeface="Baskerville" charset="0"/>
                  <a:cs typeface="Baskerville" charset="0"/>
                </a:rPr>
                <a:t>Breakwell</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Jennalee</a:t>
              </a:r>
              <a:r>
                <a:rPr lang="en-US" dirty="0" smtClean="0">
                  <a:latin typeface="Baskerville" charset="0"/>
                  <a:ea typeface="Baskerville" charset="0"/>
                  <a:cs typeface="Baskerville" charset="0"/>
                </a:rPr>
                <a:t> Clark</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Tory Clarke</a:t>
              </a: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Michelle Demers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Siobhan Dennison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James Lawson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Renée </a:t>
              </a:r>
              <a:r>
                <a:rPr lang="en-US" dirty="0" err="1" smtClean="0">
                  <a:latin typeface="Baskerville" charset="0"/>
                  <a:ea typeface="Baskerville" charset="0"/>
                  <a:cs typeface="Baskerville" charset="0"/>
                </a:rPr>
                <a:t>Marchin</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Steve Van </a:t>
              </a:r>
              <a:r>
                <a:rPr lang="en-US" dirty="0" err="1" smtClean="0">
                  <a:latin typeface="Baskerville" charset="0"/>
                  <a:ea typeface="Baskerville" charset="0"/>
                  <a:cs typeface="Baskerville" charset="0"/>
                </a:rPr>
                <a:t>Sluyter</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Leslie Ward</a:t>
              </a:r>
            </a:p>
            <a:p>
              <a:r>
                <a:rPr lang="en-US" dirty="0" smtClean="0">
                  <a:latin typeface="Baskerville" charset="0"/>
                  <a:ea typeface="Baskerville" charset="0"/>
                  <a:cs typeface="Baskerville" charset="0"/>
                </a:rPr>
                <a:t>Prof Mark </a:t>
              </a:r>
              <a:r>
                <a:rPr lang="en-US" dirty="0" err="1" smtClean="0">
                  <a:latin typeface="Baskerville" charset="0"/>
                  <a:ea typeface="Baskerville" charset="0"/>
                  <a:cs typeface="Baskerville" charset="0"/>
                </a:rPr>
                <a:t>Westoby</a:t>
              </a:r>
              <a:r>
                <a:rPr lang="en-US" dirty="0" smtClean="0">
                  <a:latin typeface="Baskerville" charset="0"/>
                  <a:ea typeface="Baskerville" charset="0"/>
                  <a:cs typeface="Baskerville" charset="0"/>
                </a:rPr>
                <a:t> </a:t>
              </a:r>
            </a:p>
          </p:txBody>
        </p:sp>
        <p:sp>
          <p:nvSpPr>
            <p:cNvPr id="5" name="TextBox 4"/>
            <p:cNvSpPr txBox="1"/>
            <p:nvPr/>
          </p:nvSpPr>
          <p:spPr>
            <a:xfrm>
              <a:off x="3467226" y="2624308"/>
              <a:ext cx="4141694" cy="923330"/>
            </a:xfrm>
            <a:prstGeom prst="rect">
              <a:avLst/>
            </a:prstGeom>
            <a:noFill/>
          </p:spPr>
          <p:txBody>
            <a:bodyPr wrap="square" rtlCol="0">
              <a:spAutoFit/>
            </a:bodyPr>
            <a:lstStyle/>
            <a:p>
              <a:r>
                <a:rPr lang="en-US" b="1" dirty="0" smtClean="0">
                  <a:latin typeface="Baskerville" charset="0"/>
                  <a:ea typeface="Baskerville" charset="0"/>
                  <a:cs typeface="Baskerville" charset="0"/>
                </a:rPr>
                <a:t>Funding</a:t>
              </a:r>
            </a:p>
            <a:p>
              <a:r>
                <a:rPr lang="en-US" dirty="0" smtClean="0">
                  <a:latin typeface="Baskerville" charset="0"/>
                  <a:ea typeface="Baskerville" charset="0"/>
                  <a:cs typeface="Baskerville" charset="0"/>
                </a:rPr>
                <a:t>SIEF John Stocker Postdoctoral Fellowship</a:t>
              </a:r>
            </a:p>
            <a:p>
              <a:r>
                <a:rPr lang="en-US" dirty="0" smtClean="0">
                  <a:latin typeface="Baskerville" charset="0"/>
                  <a:ea typeface="Baskerville" charset="0"/>
                  <a:cs typeface="Baskerville" charset="0"/>
                </a:rPr>
                <a:t>ARC Discovery Project</a:t>
              </a:r>
            </a:p>
          </p:txBody>
        </p:sp>
        <p:pic>
          <p:nvPicPr>
            <p:cNvPr id="6" name="Picture 5" descr="Copy of PEPMOB_emble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7007" y="607890"/>
              <a:ext cx="3225800" cy="3220806"/>
            </a:xfrm>
            <a:prstGeom prst="rect">
              <a:avLst/>
            </a:prstGeom>
          </p:spPr>
        </p:pic>
        <p:sp>
          <p:nvSpPr>
            <p:cNvPr id="7" name="TextBox 6"/>
            <p:cNvSpPr txBox="1"/>
            <p:nvPr/>
          </p:nvSpPr>
          <p:spPr>
            <a:xfrm>
              <a:off x="3467226" y="415739"/>
              <a:ext cx="4565524" cy="2031325"/>
            </a:xfrm>
            <a:prstGeom prst="rect">
              <a:avLst/>
            </a:prstGeom>
            <a:noFill/>
          </p:spPr>
          <p:txBody>
            <a:bodyPr wrap="square" rtlCol="0">
              <a:spAutoFit/>
            </a:bodyPr>
            <a:lstStyle/>
            <a:p>
              <a:r>
                <a:rPr lang="en-US" b="1" dirty="0" smtClean="0">
                  <a:latin typeface="Baskerville" charset="0"/>
                  <a:ea typeface="Baskerville" charset="0"/>
                  <a:cs typeface="Baskerville" charset="0"/>
                </a:rPr>
                <a:t>Acknowledgements</a:t>
              </a:r>
            </a:p>
            <a:p>
              <a:pPr marL="539750" indent="-531813"/>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Mike </a:t>
              </a:r>
              <a:r>
                <a:rPr lang="en-US" dirty="0" err="1" smtClean="0">
                  <a:latin typeface="Baskerville" charset="0"/>
                  <a:ea typeface="Baskerville" charset="0"/>
                  <a:cs typeface="Baskerville" charset="0"/>
                </a:rPr>
                <a:t>Aspinwall</a:t>
              </a:r>
              <a:r>
                <a:rPr lang="en-US" dirty="0" smtClean="0">
                  <a:latin typeface="Baskerville" charset="0"/>
                  <a:ea typeface="Baskerville" charset="0"/>
                  <a:cs typeface="Baskerville" charset="0"/>
                </a:rPr>
                <a:t>, Profs Belinda </a:t>
              </a:r>
              <a:r>
                <a:rPr lang="en-US" dirty="0" err="1" smtClean="0">
                  <a:latin typeface="Baskerville" charset="0"/>
                  <a:ea typeface="Baskerville" charset="0"/>
                  <a:cs typeface="Baskerville" charset="0"/>
                </a:rPr>
                <a:t>Medlyn</a:t>
              </a:r>
              <a:r>
                <a:rPr lang="en-US" dirty="0" smtClean="0">
                  <a:latin typeface="Baskerville" charset="0"/>
                  <a:ea typeface="Baskerville" charset="0"/>
                  <a:cs typeface="Baskerville" charset="0"/>
                </a:rPr>
                <a:t> and David Tissue, Hawkesbury Institute for the Environment</a:t>
              </a:r>
            </a:p>
            <a:p>
              <a:r>
                <a:rPr lang="en-US" dirty="0" err="1" smtClean="0">
                  <a:latin typeface="Baskerville" charset="0"/>
                  <a:ea typeface="Baskerville" charset="0"/>
                  <a:cs typeface="Baskerville" charset="0"/>
                </a:rPr>
                <a:t>Mr</a:t>
              </a:r>
              <a:r>
                <a:rPr lang="en-US" dirty="0" smtClean="0">
                  <a:latin typeface="Baskerville" charset="0"/>
                  <a:ea typeface="Baskerville" charset="0"/>
                  <a:cs typeface="Baskerville" charset="0"/>
                </a:rPr>
                <a:t> Chris </a:t>
              </a:r>
              <a:r>
                <a:rPr lang="en-US" dirty="0" err="1" smtClean="0">
                  <a:latin typeface="Baskerville" charset="0"/>
                  <a:ea typeface="Baskerville" charset="0"/>
                  <a:cs typeface="Baskerville" charset="0"/>
                </a:rPr>
                <a:t>Hodgkins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Sciex</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Adam Carroll, ANU</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Ben Crossett, University of Sydney</a:t>
              </a:r>
            </a:p>
          </p:txBody>
        </p:sp>
      </p:grpSp>
    </p:spTree>
    <p:extLst>
      <p:ext uri="{BB962C8B-B14F-4D97-AF65-F5344CB8AC3E}">
        <p14:creationId xmlns:p14="http://schemas.microsoft.com/office/powerpoint/2010/main" val="2007085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14811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12192" y="145291"/>
            <a:ext cx="6308765" cy="4448389"/>
            <a:chOff x="5589122" y="967523"/>
            <a:chExt cx="6308765" cy="4448389"/>
          </a:xfrm>
        </p:grpSpPr>
        <p:pic>
          <p:nvPicPr>
            <p:cNvPr id="7" name="Picture 6"/>
            <p:cNvPicPr>
              <a:picLocks noChangeAspect="1"/>
            </p:cNvPicPr>
            <p:nvPr/>
          </p:nvPicPr>
          <p:blipFill>
            <a:blip r:embed="rId3"/>
            <a:stretch>
              <a:fillRect/>
            </a:stretch>
          </p:blipFill>
          <p:spPr>
            <a:xfrm>
              <a:off x="6591704" y="967523"/>
              <a:ext cx="4303602" cy="620129"/>
            </a:xfrm>
            <a:prstGeom prst="rect">
              <a:avLst/>
            </a:prstGeom>
          </p:spPr>
        </p:pic>
        <p:pic>
          <p:nvPicPr>
            <p:cNvPr id="6" name="Picture 2" descr="http://ars.els-cdn.com/content/image/1-s2.0-S1360138511002263-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122" y="1873332"/>
              <a:ext cx="6308765" cy="311170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7295138" y="5138913"/>
              <a:ext cx="2169761" cy="276999"/>
            </a:xfrm>
            <a:prstGeom prst="rect">
              <a:avLst/>
            </a:prstGeom>
            <a:noFill/>
          </p:spPr>
          <p:txBody>
            <a:bodyPr wrap="none" rtlCol="0">
              <a:spAutoFit/>
            </a:bodyPr>
            <a:lstStyle/>
            <a:p>
              <a:r>
                <a:rPr lang="en-US" sz="1200" dirty="0" smtClean="0"/>
                <a:t>Allen et al 2011 </a:t>
              </a:r>
              <a:r>
                <a:rPr lang="en-US" sz="1200" i="1" dirty="0" smtClean="0"/>
                <a:t>Trends Plant </a:t>
              </a:r>
              <a:r>
                <a:rPr lang="en-US" sz="1200" i="1" dirty="0" err="1" smtClean="0"/>
                <a:t>Sci</a:t>
              </a:r>
              <a:endParaRPr lang="en-US" sz="1200" i="1" dirty="0"/>
            </a:p>
          </p:txBody>
        </p:sp>
      </p:grpSp>
      <p:grpSp>
        <p:nvGrpSpPr>
          <p:cNvPr id="15" name="Group 14"/>
          <p:cNvGrpSpPr/>
          <p:nvPr/>
        </p:nvGrpSpPr>
        <p:grpSpPr>
          <a:xfrm>
            <a:off x="7819257" y="606287"/>
            <a:ext cx="3701015" cy="4016014"/>
            <a:chOff x="559619" y="253599"/>
            <a:chExt cx="2889689" cy="3185413"/>
          </a:xfrm>
        </p:grpSpPr>
        <p:pic>
          <p:nvPicPr>
            <p:cNvPr id="16" name="Picture 15" descr="Screen shot 2013-05-06 at 9.50.5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620" y="253599"/>
              <a:ext cx="2563688" cy="2854947"/>
            </a:xfrm>
            <a:prstGeom prst="rect">
              <a:avLst/>
            </a:prstGeom>
          </p:spPr>
        </p:pic>
        <p:sp>
          <p:nvSpPr>
            <p:cNvPr id="17" name="TextBox 16"/>
            <p:cNvSpPr txBox="1"/>
            <p:nvPr/>
          </p:nvSpPr>
          <p:spPr>
            <a:xfrm>
              <a:off x="1781450" y="2972032"/>
              <a:ext cx="778766" cy="369332"/>
            </a:xfrm>
            <a:prstGeom prst="rect">
              <a:avLst/>
            </a:prstGeom>
            <a:noFill/>
          </p:spPr>
          <p:txBody>
            <a:bodyPr wrap="none" rtlCol="0">
              <a:spAutoFit/>
            </a:bodyPr>
            <a:lstStyle/>
            <a:p>
              <a:r>
                <a:rPr lang="en-US" dirty="0"/>
                <a:t>Leaf N</a:t>
              </a:r>
              <a:endParaRPr lang="en-US" dirty="0"/>
            </a:p>
          </p:txBody>
        </p:sp>
        <p:sp>
          <p:nvSpPr>
            <p:cNvPr id="18" name="TextBox 17"/>
            <p:cNvSpPr txBox="1"/>
            <p:nvPr/>
          </p:nvSpPr>
          <p:spPr>
            <a:xfrm rot="16200000">
              <a:off x="-470150" y="1539345"/>
              <a:ext cx="2428870" cy="369332"/>
            </a:xfrm>
            <a:prstGeom prst="rect">
              <a:avLst/>
            </a:prstGeom>
            <a:noFill/>
          </p:spPr>
          <p:txBody>
            <a:bodyPr wrap="none" rtlCol="0">
              <a:spAutoFit/>
            </a:bodyPr>
            <a:lstStyle/>
            <a:p>
              <a:r>
                <a:rPr lang="en-US" dirty="0"/>
                <a:t>Photosynthetic capacity</a:t>
              </a:r>
              <a:endParaRPr lang="en-US" dirty="0"/>
            </a:p>
          </p:txBody>
        </p:sp>
        <p:sp>
          <p:nvSpPr>
            <p:cNvPr id="19" name="TextBox 18"/>
            <p:cNvSpPr txBox="1"/>
            <p:nvPr/>
          </p:nvSpPr>
          <p:spPr>
            <a:xfrm>
              <a:off x="1435717" y="3219303"/>
              <a:ext cx="1206239" cy="219709"/>
            </a:xfrm>
            <a:prstGeom prst="rect">
              <a:avLst/>
            </a:prstGeom>
            <a:noFill/>
          </p:spPr>
          <p:txBody>
            <a:bodyPr wrap="none" rtlCol="0">
              <a:spAutoFit/>
            </a:bodyPr>
            <a:lstStyle/>
            <a:p>
              <a:r>
                <a:rPr lang="en-US" sz="1200" dirty="0"/>
                <a:t>Evans 1989 </a:t>
              </a:r>
              <a:r>
                <a:rPr lang="en-US" sz="1200" i="1" dirty="0"/>
                <a:t>Oecologia</a:t>
              </a:r>
              <a:endParaRPr lang="en-US" sz="1200" i="1" dirty="0"/>
            </a:p>
          </p:txBody>
        </p:sp>
      </p:grpSp>
      <p:pic>
        <p:nvPicPr>
          <p:cNvPr id="20" name="Picture 19" descr="Screen Shot 2017-04-05 at 8.28.2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318" y="4766692"/>
            <a:ext cx="3033494" cy="1841764"/>
          </a:xfrm>
          <a:prstGeom prst="rect">
            <a:avLst/>
          </a:prstGeom>
        </p:spPr>
      </p:pic>
      <p:pic>
        <p:nvPicPr>
          <p:cNvPr id="21" name="Picture 20" descr="Screen Shot 2017-04-05 at 8.32.55 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6607" y="5012083"/>
            <a:ext cx="3583400" cy="1350982"/>
          </a:xfrm>
          <a:prstGeom prst="rect">
            <a:avLst/>
          </a:prstGeom>
        </p:spPr>
      </p:pic>
      <p:pic>
        <p:nvPicPr>
          <p:cNvPr id="22" name="Picture 21" descr="Screen Shot 2017-04-05 at 8.31.03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8127" y="5205567"/>
            <a:ext cx="4551324" cy="1157498"/>
          </a:xfrm>
          <a:prstGeom prst="rect">
            <a:avLst/>
          </a:prstGeom>
        </p:spPr>
      </p:pic>
    </p:spTree>
    <p:extLst>
      <p:ext uri="{BB962C8B-B14F-4D97-AF65-F5344CB8AC3E}">
        <p14:creationId xmlns:p14="http://schemas.microsoft.com/office/powerpoint/2010/main" val="873387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312" y="1322251"/>
            <a:ext cx="3273414" cy="4701166"/>
          </a:xfrm>
          <a:prstGeom prst="rect">
            <a:avLst/>
          </a:prstGeom>
        </p:spPr>
      </p:pic>
      <p:sp>
        <p:nvSpPr>
          <p:cNvPr id="5" name="TextBox 4"/>
          <p:cNvSpPr txBox="1"/>
          <p:nvPr/>
        </p:nvSpPr>
        <p:spPr>
          <a:xfrm>
            <a:off x="4502372" y="462407"/>
            <a:ext cx="5961888" cy="1200329"/>
          </a:xfrm>
          <a:prstGeom prst="rect">
            <a:avLst/>
          </a:prstGeom>
          <a:noFill/>
        </p:spPr>
        <p:txBody>
          <a:bodyPr wrap="none" rtlCol="0">
            <a:spAutoFit/>
          </a:bodyPr>
          <a:lstStyle/>
          <a:p>
            <a:pPr marL="285750" indent="-285750">
              <a:buFont typeface="Arial"/>
              <a:buChar char="•"/>
            </a:pPr>
            <a:r>
              <a:rPr lang="en-US" dirty="0" smtClean="0">
                <a:latin typeface="Baskerville"/>
                <a:cs typeface="Baskerville"/>
              </a:rPr>
              <a:t>102 species:  32 eucalypts, 27 </a:t>
            </a:r>
            <a:r>
              <a:rPr lang="en-US" i="1" dirty="0" smtClean="0">
                <a:latin typeface="Baskerville"/>
                <a:cs typeface="Baskerville"/>
              </a:rPr>
              <a:t>Acacia</a:t>
            </a:r>
            <a:r>
              <a:rPr lang="en-US" dirty="0" smtClean="0">
                <a:latin typeface="Baskerville"/>
                <a:cs typeface="Baskerville"/>
              </a:rPr>
              <a:t>, 43 </a:t>
            </a:r>
            <a:r>
              <a:rPr lang="en-US" dirty="0" err="1" smtClean="0">
                <a:latin typeface="Baskerville"/>
                <a:cs typeface="Baskerville"/>
              </a:rPr>
              <a:t>Proteaceae</a:t>
            </a:r>
            <a:endParaRPr lang="en-US" dirty="0" smtClean="0">
              <a:latin typeface="Baskerville"/>
              <a:cs typeface="Baskerville"/>
            </a:endParaRPr>
          </a:p>
          <a:p>
            <a:pPr marL="285750" indent="-285750">
              <a:buFont typeface="Arial"/>
              <a:buChar char="•"/>
            </a:pPr>
            <a:r>
              <a:rPr lang="en-US" dirty="0" smtClean="0">
                <a:latin typeface="Baskerville"/>
                <a:cs typeface="Baskerville"/>
              </a:rPr>
              <a:t>&gt;4000 samples; 1100 for proteomics</a:t>
            </a:r>
          </a:p>
          <a:p>
            <a:pPr marL="285750" indent="-285750">
              <a:buFont typeface="Arial"/>
              <a:buChar char="•"/>
            </a:pPr>
            <a:r>
              <a:rPr lang="en-US" dirty="0" smtClean="0">
                <a:latin typeface="Baskerville"/>
                <a:cs typeface="Baskerville"/>
              </a:rPr>
              <a:t>3 plants per species </a:t>
            </a:r>
            <a:r>
              <a:rPr lang="en-US" dirty="0" smtClean="0">
                <a:latin typeface="Baskerville"/>
                <a:cs typeface="Baskerville"/>
              </a:rPr>
              <a:t>* </a:t>
            </a:r>
            <a:r>
              <a:rPr lang="en-US" dirty="0" smtClean="0">
                <a:latin typeface="Baskerville"/>
                <a:cs typeface="Baskerville"/>
              </a:rPr>
              <a:t>site</a:t>
            </a:r>
          </a:p>
          <a:p>
            <a:pPr marL="285750" indent="-285750">
              <a:buFont typeface="Arial"/>
              <a:buChar char="•"/>
            </a:pPr>
            <a:r>
              <a:rPr lang="en-US" dirty="0" smtClean="0">
                <a:latin typeface="Baskerville"/>
                <a:cs typeface="Baskerville"/>
              </a:rPr>
              <a:t>3 leaf ages per </a:t>
            </a:r>
            <a:r>
              <a:rPr lang="en-US" dirty="0" smtClean="0">
                <a:latin typeface="Baskerville"/>
                <a:cs typeface="Baskerville"/>
              </a:rPr>
              <a:t>plant </a:t>
            </a:r>
            <a:r>
              <a:rPr lang="en-US" dirty="0" smtClean="0">
                <a:latin typeface="Baskerville"/>
                <a:cs typeface="Baskerville"/>
              </a:rPr>
              <a:t>+ senescent leaves</a:t>
            </a:r>
          </a:p>
        </p:txBody>
      </p:sp>
      <p:pic>
        <p:nvPicPr>
          <p:cNvPr id="6" name="Picture 5" descr="Mt Wellington.JPG"/>
          <p:cNvPicPr>
            <a:picLocks noChangeAspect="1"/>
          </p:cNvPicPr>
          <p:nvPr/>
        </p:nvPicPr>
        <p:blipFill rotWithShape="1">
          <a:blip r:embed="rId4" cstate="print">
            <a:extLst>
              <a:ext uri="{28A0092B-C50C-407E-A947-70E740481C1C}">
                <a14:useLocalDpi xmlns:a14="http://schemas.microsoft.com/office/drawing/2010/main" val="0"/>
              </a:ext>
            </a:extLst>
          </a:blip>
          <a:srcRect l="20139" r="9445"/>
          <a:stretch/>
        </p:blipFill>
        <p:spPr>
          <a:xfrm>
            <a:off x="5670264" y="4030320"/>
            <a:ext cx="2492259" cy="1769119"/>
          </a:xfrm>
          <a:prstGeom prst="rect">
            <a:avLst/>
          </a:prstGeom>
        </p:spPr>
      </p:pic>
      <p:pic>
        <p:nvPicPr>
          <p:cNvPr id="8" name="Picture 7" descr="Claravill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0264" y="2199904"/>
            <a:ext cx="2492259" cy="1661506"/>
          </a:xfrm>
          <a:prstGeom prst="rect">
            <a:avLst/>
          </a:prstGeom>
        </p:spPr>
      </p:pic>
      <p:pic>
        <p:nvPicPr>
          <p:cNvPr id="12" name="Picture 11" descr="Agastachy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952332" y="3008444"/>
            <a:ext cx="3813036" cy="2027277"/>
          </a:xfrm>
          <a:prstGeom prst="rect">
            <a:avLst/>
          </a:prstGeom>
        </p:spPr>
      </p:pic>
    </p:spTree>
    <p:extLst>
      <p:ext uri="{BB962C8B-B14F-4D97-AF65-F5344CB8AC3E}">
        <p14:creationId xmlns:p14="http://schemas.microsoft.com/office/powerpoint/2010/main" val="794844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826085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655" y="3492093"/>
            <a:ext cx="2272430" cy="1704323"/>
          </a:xfrm>
          <a:prstGeom prst="rect">
            <a:avLst/>
          </a:prstGeom>
        </p:spPr>
      </p:pic>
      <p:pic>
        <p:nvPicPr>
          <p:cNvPr id="5" name="Picture 4" descr="P826086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944" y="3146762"/>
            <a:ext cx="2604312" cy="3472416"/>
          </a:xfrm>
          <a:prstGeom prst="rect">
            <a:avLst/>
          </a:prstGeom>
        </p:spPr>
      </p:pic>
      <p:pic>
        <p:nvPicPr>
          <p:cNvPr id="6" name="Picture 5" descr="P826086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214" y="4091183"/>
            <a:ext cx="2737976" cy="2053482"/>
          </a:xfrm>
          <a:prstGeom prst="rect">
            <a:avLst/>
          </a:prstGeom>
        </p:spPr>
      </p:pic>
      <p:pic>
        <p:nvPicPr>
          <p:cNvPr id="7" name="Picture 6" descr="P826086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4140" y="3146762"/>
            <a:ext cx="2419790" cy="3226387"/>
          </a:xfrm>
          <a:prstGeom prst="rect">
            <a:avLst/>
          </a:prstGeom>
        </p:spPr>
      </p:pic>
      <p:pic>
        <p:nvPicPr>
          <p:cNvPr id="8" name="Picture 7" descr="Round Hill.JPG"/>
          <p:cNvPicPr>
            <a:picLocks noChangeAspect="1"/>
          </p:cNvPicPr>
          <p:nvPr/>
        </p:nvPicPr>
        <p:blipFill rotWithShape="1">
          <a:blip r:embed="rId6" cstate="print">
            <a:extLst>
              <a:ext uri="{28A0092B-C50C-407E-A947-70E740481C1C}">
                <a14:useLocalDpi xmlns:a14="http://schemas.microsoft.com/office/drawing/2010/main" val="0"/>
              </a:ext>
            </a:extLst>
          </a:blip>
          <a:srcRect l="14445" t="14567" r="22500" b="23210"/>
          <a:stretch/>
        </p:blipFill>
        <p:spPr>
          <a:xfrm>
            <a:off x="303987" y="306872"/>
            <a:ext cx="4607798" cy="2557632"/>
          </a:xfrm>
          <a:prstGeom prst="rect">
            <a:avLst/>
          </a:prstGeom>
        </p:spPr>
      </p:pic>
      <p:pic>
        <p:nvPicPr>
          <p:cNvPr id="10" name="Picture 9" descr="P8200648.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66154" y="306872"/>
            <a:ext cx="1968249" cy="2624332"/>
          </a:xfrm>
          <a:prstGeom prst="rect">
            <a:avLst/>
          </a:prstGeom>
        </p:spPr>
      </p:pic>
      <p:pic>
        <p:nvPicPr>
          <p:cNvPr id="11" name="Picture 10" descr="GOPR0321.JPG"/>
          <p:cNvPicPr>
            <a:picLocks noChangeAspect="1"/>
          </p:cNvPicPr>
          <p:nvPr/>
        </p:nvPicPr>
        <p:blipFill rotWithShape="1">
          <a:blip r:embed="rId8" cstate="print">
            <a:extLst>
              <a:ext uri="{28A0092B-C50C-407E-A947-70E740481C1C}">
                <a14:useLocalDpi xmlns:a14="http://schemas.microsoft.com/office/drawing/2010/main" val="0"/>
              </a:ext>
            </a:extLst>
          </a:blip>
          <a:srcRect l="23750" t="15370" r="22500" b="13703"/>
          <a:stretch/>
        </p:blipFill>
        <p:spPr>
          <a:xfrm>
            <a:off x="8186135" y="506705"/>
            <a:ext cx="2247900" cy="2224666"/>
          </a:xfrm>
          <a:prstGeom prst="rect">
            <a:avLst/>
          </a:prstGeom>
        </p:spPr>
      </p:pic>
    </p:spTree>
    <p:extLst>
      <p:ext uri="{BB962C8B-B14F-4D97-AF65-F5344CB8AC3E}">
        <p14:creationId xmlns:p14="http://schemas.microsoft.com/office/powerpoint/2010/main" val="269685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97050" y="328489"/>
            <a:ext cx="8733367" cy="1519936"/>
            <a:chOff x="241299" y="719668"/>
            <a:chExt cx="8733367" cy="1519936"/>
          </a:xfrm>
        </p:grpSpPr>
        <p:pic>
          <p:nvPicPr>
            <p:cNvPr id="8" name="Picture 7" descr="Screen shot 2014-03-25 at 9.59.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66" y="719668"/>
              <a:ext cx="7823200" cy="151993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a:off x="318449" y="1207283"/>
              <a:ext cx="686122" cy="719589"/>
            </a:xfrm>
            <a:prstGeom prst="rect">
              <a:avLst/>
            </a:prstGeom>
          </p:spPr>
        </p:pic>
        <p:sp>
          <p:nvSpPr>
            <p:cNvPr id="10" name="TextBox 9"/>
            <p:cNvSpPr txBox="1"/>
            <p:nvPr/>
          </p:nvSpPr>
          <p:spPr>
            <a:xfrm>
              <a:off x="241299" y="831964"/>
              <a:ext cx="872067" cy="461665"/>
            </a:xfrm>
            <a:prstGeom prst="rect">
              <a:avLst/>
            </a:prstGeom>
            <a:noFill/>
          </p:spPr>
          <p:txBody>
            <a:bodyPr wrap="square" rtlCol="0">
              <a:spAutoFit/>
            </a:bodyPr>
            <a:lstStyle/>
            <a:p>
              <a:r>
                <a:rPr lang="en-US" sz="1200" dirty="0" smtClean="0"/>
                <a:t>Protein extraction</a:t>
              </a:r>
              <a:endParaRPr lang="en-US" sz="1200" dirty="0"/>
            </a:p>
          </p:txBody>
        </p:sp>
        <p:sp>
          <p:nvSpPr>
            <p:cNvPr id="11" name="Rectangle 10"/>
            <p:cNvSpPr/>
            <p:nvPr/>
          </p:nvSpPr>
          <p:spPr>
            <a:xfrm>
              <a:off x="1151466" y="1473202"/>
              <a:ext cx="584201" cy="592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59000" y="1473202"/>
              <a:ext cx="9228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522134" y="1790873"/>
              <a:ext cx="922867" cy="237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5105401" y="1655406"/>
              <a:ext cx="1464732" cy="4866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154333"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112931" y="7366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5105401"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181438" y="1386760"/>
              <a:ext cx="1272962" cy="461665"/>
            </a:xfrm>
            <a:prstGeom prst="rect">
              <a:avLst/>
            </a:prstGeom>
            <a:noFill/>
          </p:spPr>
          <p:txBody>
            <a:bodyPr wrap="square" rtlCol="0">
              <a:spAutoFit/>
            </a:bodyPr>
            <a:lstStyle/>
            <a:p>
              <a:r>
                <a:rPr lang="en-US" sz="1200" dirty="0" smtClean="0"/>
                <a:t>Liquid chromatography</a:t>
              </a:r>
              <a:endParaRPr lang="en-US" sz="1200" dirty="0"/>
            </a:p>
          </p:txBody>
        </p:sp>
        <p:sp>
          <p:nvSpPr>
            <p:cNvPr id="19" name="TextBox 18"/>
            <p:cNvSpPr txBox="1"/>
            <p:nvPr/>
          </p:nvSpPr>
          <p:spPr>
            <a:xfrm>
              <a:off x="5051640" y="1391504"/>
              <a:ext cx="1272962" cy="646331"/>
            </a:xfrm>
            <a:prstGeom prst="rect">
              <a:avLst/>
            </a:prstGeom>
            <a:noFill/>
          </p:spPr>
          <p:txBody>
            <a:bodyPr wrap="square" rtlCol="0">
              <a:spAutoFit/>
            </a:bodyPr>
            <a:lstStyle/>
            <a:p>
              <a:r>
                <a:rPr lang="en-US" sz="1200" dirty="0" smtClean="0"/>
                <a:t>Mass analyzers separate ions by mass/charge</a:t>
              </a:r>
              <a:endParaRPr lang="en-US" sz="1200" dirty="0"/>
            </a:p>
          </p:txBody>
        </p:sp>
        <p:sp>
          <p:nvSpPr>
            <p:cNvPr id="20" name="TextBox 19"/>
            <p:cNvSpPr txBox="1"/>
            <p:nvPr/>
          </p:nvSpPr>
          <p:spPr>
            <a:xfrm>
              <a:off x="5933652" y="745618"/>
              <a:ext cx="1272962" cy="461665"/>
            </a:xfrm>
            <a:prstGeom prst="rect">
              <a:avLst/>
            </a:prstGeom>
            <a:noFill/>
          </p:spPr>
          <p:txBody>
            <a:bodyPr wrap="square" rtlCol="0">
              <a:spAutoFit/>
            </a:bodyPr>
            <a:lstStyle/>
            <a:p>
              <a:r>
                <a:rPr lang="en-US" sz="1200" dirty="0" smtClean="0"/>
                <a:t>120,000 MS/MS spectra collected</a:t>
              </a:r>
              <a:endParaRPr lang="en-US" sz="1200" dirty="0"/>
            </a:p>
          </p:txBody>
        </p:sp>
        <p:sp>
          <p:nvSpPr>
            <p:cNvPr id="21" name="TextBox 20"/>
            <p:cNvSpPr txBox="1"/>
            <p:nvPr/>
          </p:nvSpPr>
          <p:spPr>
            <a:xfrm>
              <a:off x="7127460" y="1411234"/>
              <a:ext cx="1288414" cy="646331"/>
            </a:xfrm>
            <a:prstGeom prst="rect">
              <a:avLst/>
            </a:prstGeom>
            <a:noFill/>
          </p:spPr>
          <p:txBody>
            <a:bodyPr wrap="square" rtlCol="0">
              <a:spAutoFit/>
            </a:bodyPr>
            <a:lstStyle/>
            <a:p>
              <a:r>
                <a:rPr lang="en-US" sz="1200" dirty="0" smtClean="0"/>
                <a:t>MS/MS spectra assigned to proteins</a:t>
              </a:r>
              <a:endParaRPr lang="en-US" sz="1200" dirty="0"/>
            </a:p>
          </p:txBody>
        </p:sp>
      </p:grpSp>
      <p:sp>
        <p:nvSpPr>
          <p:cNvPr id="22" name="TextBox 21"/>
          <p:cNvSpPr txBox="1"/>
          <p:nvPr/>
        </p:nvSpPr>
        <p:spPr>
          <a:xfrm>
            <a:off x="6593569" y="2296548"/>
            <a:ext cx="5291362" cy="2954655"/>
          </a:xfrm>
          <a:prstGeom prst="rect">
            <a:avLst/>
          </a:prstGeom>
          <a:noFill/>
        </p:spPr>
        <p:txBody>
          <a:bodyPr wrap="square" rtlCol="0">
            <a:spAutoFit/>
          </a:bodyPr>
          <a:lstStyle/>
          <a:p>
            <a:r>
              <a:rPr lang="en-US" sz="2400" dirty="0" smtClean="0">
                <a:latin typeface="Baskerville"/>
                <a:cs typeface="Baskerville"/>
              </a:rPr>
              <a:t>Absolute protein </a:t>
            </a:r>
            <a:r>
              <a:rPr lang="en-US" sz="2400" dirty="0" smtClean="0">
                <a:latin typeface="Baskerville"/>
                <a:cs typeface="Baskerville"/>
              </a:rPr>
              <a:t>quantification:</a:t>
            </a:r>
            <a:endParaRPr lang="en-US" sz="2400" dirty="0" smtClean="0">
              <a:latin typeface="Baskerville"/>
              <a:cs typeface="Baskerville"/>
            </a:endParaRPr>
          </a:p>
          <a:p>
            <a:pPr marL="285750" indent="-285750">
              <a:buFont typeface="Arial"/>
              <a:buChar char="•"/>
            </a:pPr>
            <a:r>
              <a:rPr lang="en-US" sz="2400" dirty="0" smtClean="0">
                <a:latin typeface="Baskerville"/>
                <a:cs typeface="Baskerville"/>
              </a:rPr>
              <a:t>Quantitative protein extraction</a:t>
            </a:r>
          </a:p>
          <a:p>
            <a:pPr marL="285750" indent="-285750">
              <a:buFont typeface="Arial"/>
              <a:buChar char="•"/>
            </a:pPr>
            <a:r>
              <a:rPr lang="en-US" sz="2400" dirty="0" smtClean="0">
                <a:latin typeface="Baskerville"/>
                <a:cs typeface="Baskerville"/>
              </a:rPr>
              <a:t>Internal isotope labelled standards</a:t>
            </a:r>
          </a:p>
          <a:p>
            <a:pPr marL="285750" indent="-285750">
              <a:buFont typeface="Arial"/>
              <a:buChar char="•"/>
            </a:pPr>
            <a:r>
              <a:rPr lang="en-US" sz="2400" dirty="0" smtClean="0">
                <a:latin typeface="Baskerville"/>
                <a:cs typeface="Baskerville"/>
              </a:rPr>
              <a:t>mg/m</a:t>
            </a:r>
            <a:r>
              <a:rPr lang="en-US" sz="2400" baseline="30000" dirty="0" smtClean="0">
                <a:latin typeface="Baskerville"/>
                <a:cs typeface="Baskerville"/>
              </a:rPr>
              <a:t>2</a:t>
            </a:r>
            <a:r>
              <a:rPr lang="en-US" sz="2400" dirty="0" smtClean="0">
                <a:latin typeface="Baskerville"/>
                <a:cs typeface="Baskerville"/>
              </a:rPr>
              <a:t> </a:t>
            </a:r>
            <a:r>
              <a:rPr lang="en-US" sz="2400" dirty="0" smtClean="0">
                <a:latin typeface="Baskerville"/>
                <a:cs typeface="Baskerville"/>
              </a:rPr>
              <a:t>versus </a:t>
            </a:r>
            <a:r>
              <a:rPr lang="en-US" sz="2400" dirty="0" err="1" smtClean="0">
                <a:latin typeface="Baskerville"/>
                <a:cs typeface="Baskerville"/>
              </a:rPr>
              <a:t>unitless</a:t>
            </a:r>
            <a:r>
              <a:rPr lang="en-US" sz="2400" dirty="0" smtClean="0">
                <a:latin typeface="Baskerville"/>
                <a:cs typeface="Baskerville"/>
              </a:rPr>
              <a:t> relative comparisons</a:t>
            </a:r>
          </a:p>
          <a:p>
            <a:pPr marL="285750" indent="-285750">
              <a:buFont typeface="Arial"/>
              <a:buChar char="•"/>
            </a:pPr>
            <a:r>
              <a:rPr lang="en-US" sz="2400" dirty="0" smtClean="0">
                <a:latin typeface="Baskerville"/>
                <a:cs typeface="Baskerville"/>
              </a:rPr>
              <a:t>Cross species &amp; cross experiment comparisons possible</a:t>
            </a:r>
          </a:p>
          <a:p>
            <a:pPr marL="285750" indent="-285750">
              <a:buFont typeface="Arial"/>
              <a:buChar char="•"/>
            </a:pPr>
            <a:endParaRPr lang="en-US" dirty="0">
              <a:latin typeface="Baskerville"/>
              <a:cs typeface="Baskerville"/>
            </a:endParaRPr>
          </a:p>
        </p:txBody>
      </p:sp>
      <p:grpSp>
        <p:nvGrpSpPr>
          <p:cNvPr id="2" name="Group 1"/>
          <p:cNvGrpSpPr/>
          <p:nvPr/>
        </p:nvGrpSpPr>
        <p:grpSpPr>
          <a:xfrm>
            <a:off x="574953" y="1911013"/>
            <a:ext cx="5432929" cy="4267667"/>
            <a:chOff x="1568975" y="3115602"/>
            <a:chExt cx="3619620" cy="2915958"/>
          </a:xfrm>
        </p:grpSpPr>
        <p:pic>
          <p:nvPicPr>
            <p:cNvPr id="23" name="Picture 22" descr="P622000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8975" y="3115603"/>
              <a:ext cx="1151536" cy="863651"/>
            </a:xfrm>
            <a:prstGeom prst="rect">
              <a:avLst/>
            </a:prstGeom>
          </p:spPr>
        </p:pic>
        <p:pic>
          <p:nvPicPr>
            <p:cNvPr id="24" name="Picture 23" descr="P6220013.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3423" y="3115602"/>
              <a:ext cx="1115172" cy="863651"/>
            </a:xfrm>
            <a:prstGeom prst="rect">
              <a:avLst/>
            </a:prstGeom>
          </p:spPr>
        </p:pic>
        <p:pic>
          <p:nvPicPr>
            <p:cNvPr id="25" name="Picture 24" descr="P6220025.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8975" y="4121583"/>
              <a:ext cx="1151536" cy="863652"/>
            </a:xfrm>
            <a:prstGeom prst="rect">
              <a:avLst/>
            </a:prstGeom>
          </p:spPr>
        </p:pic>
        <p:pic>
          <p:nvPicPr>
            <p:cNvPr id="26" name="Picture 25" descr="P6230060.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7783" y="4126099"/>
              <a:ext cx="1145514" cy="859136"/>
            </a:xfrm>
            <a:prstGeom prst="rect">
              <a:avLst/>
            </a:prstGeom>
          </p:spPr>
        </p:pic>
        <p:pic>
          <p:nvPicPr>
            <p:cNvPr id="27" name="Picture 26" descr="P6290092.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27783" y="3115604"/>
              <a:ext cx="1146700" cy="860026"/>
            </a:xfrm>
            <a:prstGeom prst="rect">
              <a:avLst/>
            </a:prstGeom>
          </p:spPr>
        </p:pic>
        <p:pic>
          <p:nvPicPr>
            <p:cNvPr id="28" name="Picture 27" descr="P6230090.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7829" y="5076916"/>
              <a:ext cx="1470696" cy="944106"/>
            </a:xfrm>
            <a:prstGeom prst="rect">
              <a:avLst/>
            </a:prstGeom>
          </p:spPr>
        </p:pic>
        <p:pic>
          <p:nvPicPr>
            <p:cNvPr id="29" name="Picture 28" descr="DSC_0340.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0569" y="4121584"/>
              <a:ext cx="1108026" cy="863652"/>
            </a:xfrm>
            <a:prstGeom prst="rect">
              <a:avLst/>
            </a:prstGeom>
          </p:spPr>
        </p:pic>
        <p:pic>
          <p:nvPicPr>
            <p:cNvPr id="30" name="Picture 29" descr="DSC_0371.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7268" y="5076915"/>
              <a:ext cx="1697148" cy="954645"/>
            </a:xfrm>
            <a:prstGeom prst="rect">
              <a:avLst/>
            </a:prstGeom>
          </p:spPr>
        </p:pic>
      </p:grpSp>
    </p:spTree>
    <p:extLst>
      <p:ext uri="{BB962C8B-B14F-4D97-AF65-F5344CB8AC3E}">
        <p14:creationId xmlns:p14="http://schemas.microsoft.com/office/powerpoint/2010/main" val="2755304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3701030" y="531910"/>
            <a:ext cx="7421950" cy="4174847"/>
          </a:xfrm>
          <a:prstGeom prst="rect">
            <a:avLst/>
          </a:prstGeom>
        </p:spPr>
      </p:pic>
      <p:pic>
        <p:nvPicPr>
          <p:cNvPr id="23" name="Picture 22"/>
          <p:cNvPicPr>
            <a:picLocks noChangeAspect="1"/>
          </p:cNvPicPr>
          <p:nvPr/>
        </p:nvPicPr>
        <p:blipFill>
          <a:blip r:embed="rId4"/>
          <a:stretch>
            <a:fillRect/>
          </a:stretch>
        </p:blipFill>
        <p:spPr>
          <a:xfrm>
            <a:off x="7040521" y="1797494"/>
            <a:ext cx="5669075" cy="3188854"/>
          </a:xfrm>
          <a:prstGeom prst="rect">
            <a:avLst/>
          </a:prstGeom>
        </p:spPr>
      </p:pic>
      <p:pic>
        <p:nvPicPr>
          <p:cNvPr id="24" name="Picture 23"/>
          <p:cNvPicPr>
            <a:picLocks noChangeAspect="1"/>
          </p:cNvPicPr>
          <p:nvPr/>
        </p:nvPicPr>
        <p:blipFill>
          <a:blip r:embed="rId4"/>
          <a:stretch>
            <a:fillRect/>
          </a:stretch>
        </p:blipFill>
        <p:spPr>
          <a:xfrm>
            <a:off x="4953276" y="3978557"/>
            <a:ext cx="5669075" cy="3188854"/>
          </a:xfrm>
          <a:prstGeom prst="rect">
            <a:avLst/>
          </a:prstGeom>
        </p:spPr>
      </p:pic>
      <p:pic>
        <p:nvPicPr>
          <p:cNvPr id="4" name="Picture 3"/>
          <p:cNvPicPr>
            <a:picLocks noChangeAspect="1"/>
          </p:cNvPicPr>
          <p:nvPr/>
        </p:nvPicPr>
        <p:blipFill>
          <a:blip r:embed="rId5"/>
          <a:stretch>
            <a:fillRect/>
          </a:stretch>
        </p:blipFill>
        <p:spPr>
          <a:xfrm>
            <a:off x="0" y="1"/>
            <a:ext cx="7268487" cy="4088524"/>
          </a:xfrm>
          <a:prstGeom prst="rect">
            <a:avLst/>
          </a:prstGeom>
        </p:spPr>
      </p:pic>
      <p:pic>
        <p:nvPicPr>
          <p:cNvPr id="5" name="Picture 4"/>
          <p:cNvPicPr>
            <a:picLocks noChangeAspect="1"/>
          </p:cNvPicPr>
          <p:nvPr/>
        </p:nvPicPr>
        <p:blipFill>
          <a:blip r:embed="rId3"/>
          <a:stretch>
            <a:fillRect/>
          </a:stretch>
        </p:blipFill>
        <p:spPr>
          <a:xfrm>
            <a:off x="2668858" y="132351"/>
            <a:ext cx="7421950" cy="4174847"/>
          </a:xfrm>
          <a:prstGeom prst="rect">
            <a:avLst/>
          </a:prstGeom>
        </p:spPr>
      </p:pic>
      <p:pic>
        <p:nvPicPr>
          <p:cNvPr id="8" name="Picture 7"/>
          <p:cNvPicPr>
            <a:picLocks noChangeAspect="1"/>
          </p:cNvPicPr>
          <p:nvPr/>
        </p:nvPicPr>
        <p:blipFill>
          <a:blip r:embed="rId4"/>
          <a:stretch>
            <a:fillRect/>
          </a:stretch>
        </p:blipFill>
        <p:spPr>
          <a:xfrm>
            <a:off x="6532233" y="3668110"/>
            <a:ext cx="5669075" cy="3188854"/>
          </a:xfrm>
          <a:prstGeom prst="rect">
            <a:avLst/>
          </a:prstGeom>
        </p:spPr>
      </p:pic>
      <p:pic>
        <p:nvPicPr>
          <p:cNvPr id="9" name="Picture 8"/>
          <p:cNvPicPr>
            <a:picLocks noChangeAspect="1"/>
          </p:cNvPicPr>
          <p:nvPr/>
        </p:nvPicPr>
        <p:blipFill>
          <a:blip r:embed="rId6"/>
          <a:stretch>
            <a:fillRect/>
          </a:stretch>
        </p:blipFill>
        <p:spPr>
          <a:xfrm>
            <a:off x="4061994" y="1049683"/>
            <a:ext cx="8061434" cy="4534557"/>
          </a:xfrm>
          <a:prstGeom prst="rect">
            <a:avLst/>
          </a:prstGeom>
        </p:spPr>
      </p:pic>
      <p:pic>
        <p:nvPicPr>
          <p:cNvPr id="10" name="Picture 9"/>
          <p:cNvPicPr>
            <a:picLocks noChangeAspect="1"/>
          </p:cNvPicPr>
          <p:nvPr/>
        </p:nvPicPr>
        <p:blipFill>
          <a:blip r:embed="rId6"/>
          <a:stretch>
            <a:fillRect/>
          </a:stretch>
        </p:blipFill>
        <p:spPr>
          <a:xfrm>
            <a:off x="304800" y="2627207"/>
            <a:ext cx="8061434" cy="4534557"/>
          </a:xfrm>
          <a:prstGeom prst="rect">
            <a:avLst/>
          </a:prstGeom>
        </p:spPr>
      </p:pic>
      <p:pic>
        <p:nvPicPr>
          <p:cNvPr id="12" name="Picture 11"/>
          <p:cNvPicPr>
            <a:picLocks noChangeAspect="1"/>
          </p:cNvPicPr>
          <p:nvPr/>
        </p:nvPicPr>
        <p:blipFill>
          <a:blip r:embed="rId6"/>
          <a:stretch>
            <a:fillRect/>
          </a:stretch>
        </p:blipFill>
        <p:spPr>
          <a:xfrm>
            <a:off x="882852" y="706574"/>
            <a:ext cx="8061434" cy="4534557"/>
          </a:xfrm>
          <a:prstGeom prst="rect">
            <a:avLst/>
          </a:prstGeom>
        </p:spPr>
      </p:pic>
      <p:pic>
        <p:nvPicPr>
          <p:cNvPr id="13" name="Picture 12"/>
          <p:cNvPicPr>
            <a:picLocks noChangeAspect="1"/>
          </p:cNvPicPr>
          <p:nvPr/>
        </p:nvPicPr>
        <p:blipFill>
          <a:blip r:embed="rId6"/>
          <a:stretch>
            <a:fillRect/>
          </a:stretch>
        </p:blipFill>
        <p:spPr>
          <a:xfrm>
            <a:off x="785940" y="2306918"/>
            <a:ext cx="8061434" cy="4534557"/>
          </a:xfrm>
          <a:prstGeom prst="rect">
            <a:avLst/>
          </a:prstGeom>
        </p:spPr>
      </p:pic>
      <p:pic>
        <p:nvPicPr>
          <p:cNvPr id="14" name="Picture 13"/>
          <p:cNvPicPr>
            <a:picLocks noChangeAspect="1"/>
          </p:cNvPicPr>
          <p:nvPr/>
        </p:nvPicPr>
        <p:blipFill>
          <a:blip r:embed="rId5"/>
          <a:stretch>
            <a:fillRect/>
          </a:stretch>
        </p:blipFill>
        <p:spPr>
          <a:xfrm>
            <a:off x="131693" y="1460886"/>
            <a:ext cx="7268487" cy="4088524"/>
          </a:xfrm>
          <a:prstGeom prst="rect">
            <a:avLst/>
          </a:prstGeom>
        </p:spPr>
      </p:pic>
      <p:pic>
        <p:nvPicPr>
          <p:cNvPr id="15" name="Picture 14"/>
          <p:cNvPicPr>
            <a:picLocks noChangeAspect="1"/>
          </p:cNvPicPr>
          <p:nvPr/>
        </p:nvPicPr>
        <p:blipFill>
          <a:blip r:embed="rId5"/>
          <a:stretch>
            <a:fillRect/>
          </a:stretch>
        </p:blipFill>
        <p:spPr>
          <a:xfrm>
            <a:off x="1293171" y="975004"/>
            <a:ext cx="7268487" cy="4088524"/>
          </a:xfrm>
          <a:prstGeom prst="rect">
            <a:avLst/>
          </a:prstGeom>
        </p:spPr>
      </p:pic>
      <p:pic>
        <p:nvPicPr>
          <p:cNvPr id="11" name="Picture 10"/>
          <p:cNvPicPr>
            <a:picLocks noChangeAspect="1"/>
          </p:cNvPicPr>
          <p:nvPr/>
        </p:nvPicPr>
        <p:blipFill>
          <a:blip r:embed="rId6"/>
          <a:stretch>
            <a:fillRect/>
          </a:stretch>
        </p:blipFill>
        <p:spPr>
          <a:xfrm>
            <a:off x="457200" y="2779607"/>
            <a:ext cx="8061434" cy="4534557"/>
          </a:xfrm>
          <a:prstGeom prst="rect">
            <a:avLst/>
          </a:prstGeom>
        </p:spPr>
      </p:pic>
      <p:pic>
        <p:nvPicPr>
          <p:cNvPr id="18" name="Picture 17"/>
          <p:cNvPicPr>
            <a:picLocks noChangeAspect="1"/>
          </p:cNvPicPr>
          <p:nvPr/>
        </p:nvPicPr>
        <p:blipFill>
          <a:blip r:embed="rId3"/>
          <a:stretch>
            <a:fillRect/>
          </a:stretch>
        </p:blipFill>
        <p:spPr>
          <a:xfrm>
            <a:off x="4269920" y="252319"/>
            <a:ext cx="7421950" cy="4174847"/>
          </a:xfrm>
          <a:prstGeom prst="rect">
            <a:avLst/>
          </a:prstGeom>
        </p:spPr>
      </p:pic>
      <p:pic>
        <p:nvPicPr>
          <p:cNvPr id="20" name="Picture 19"/>
          <p:cNvPicPr>
            <a:picLocks noChangeAspect="1"/>
          </p:cNvPicPr>
          <p:nvPr/>
        </p:nvPicPr>
        <p:blipFill>
          <a:blip r:embed="rId4"/>
          <a:stretch>
            <a:fillRect/>
          </a:stretch>
        </p:blipFill>
        <p:spPr>
          <a:xfrm>
            <a:off x="6684633" y="3820510"/>
            <a:ext cx="5669075" cy="3188854"/>
          </a:xfrm>
          <a:prstGeom prst="rect">
            <a:avLst/>
          </a:prstGeom>
        </p:spPr>
      </p:pic>
      <p:pic>
        <p:nvPicPr>
          <p:cNvPr id="21" name="Picture 20"/>
          <p:cNvPicPr>
            <a:picLocks noChangeAspect="1"/>
          </p:cNvPicPr>
          <p:nvPr/>
        </p:nvPicPr>
        <p:blipFill>
          <a:blip r:embed="rId4"/>
          <a:stretch>
            <a:fillRect/>
          </a:stretch>
        </p:blipFill>
        <p:spPr>
          <a:xfrm>
            <a:off x="6837033" y="3972910"/>
            <a:ext cx="5669075" cy="3188854"/>
          </a:xfrm>
          <a:prstGeom prst="rect">
            <a:avLst/>
          </a:prstGeom>
        </p:spPr>
      </p:pic>
      <p:pic>
        <p:nvPicPr>
          <p:cNvPr id="22" name="Picture 21"/>
          <p:cNvPicPr>
            <a:picLocks noChangeAspect="1"/>
          </p:cNvPicPr>
          <p:nvPr/>
        </p:nvPicPr>
        <p:blipFill>
          <a:blip r:embed="rId4"/>
          <a:stretch>
            <a:fillRect/>
          </a:stretch>
        </p:blipFill>
        <p:spPr>
          <a:xfrm>
            <a:off x="6989433" y="4125310"/>
            <a:ext cx="5669075" cy="3188854"/>
          </a:xfrm>
          <a:prstGeom prst="rect">
            <a:avLst/>
          </a:prstGeom>
        </p:spPr>
      </p:pic>
      <p:pic>
        <p:nvPicPr>
          <p:cNvPr id="16" name="Picture 15"/>
          <p:cNvPicPr>
            <a:picLocks noChangeAspect="1"/>
          </p:cNvPicPr>
          <p:nvPr/>
        </p:nvPicPr>
        <p:blipFill>
          <a:blip r:embed="rId5"/>
          <a:stretch>
            <a:fillRect/>
          </a:stretch>
        </p:blipFill>
        <p:spPr>
          <a:xfrm>
            <a:off x="640255" y="2180279"/>
            <a:ext cx="7268487" cy="4088524"/>
          </a:xfrm>
          <a:prstGeom prst="rect">
            <a:avLst/>
          </a:prstGeom>
        </p:spPr>
      </p:pic>
      <p:pic>
        <p:nvPicPr>
          <p:cNvPr id="17" name="Picture 16"/>
          <p:cNvPicPr>
            <a:picLocks noChangeAspect="1"/>
          </p:cNvPicPr>
          <p:nvPr/>
        </p:nvPicPr>
        <p:blipFill>
          <a:blip r:embed="rId3"/>
          <a:stretch>
            <a:fillRect/>
          </a:stretch>
        </p:blipFill>
        <p:spPr>
          <a:xfrm>
            <a:off x="5076064" y="152401"/>
            <a:ext cx="7421950" cy="4174847"/>
          </a:xfrm>
          <a:prstGeom prst="rect">
            <a:avLst/>
          </a:prstGeom>
        </p:spPr>
      </p:pic>
      <p:pic>
        <p:nvPicPr>
          <p:cNvPr id="7" name="Picture 6"/>
          <p:cNvPicPr>
            <a:picLocks noChangeAspect="1"/>
          </p:cNvPicPr>
          <p:nvPr/>
        </p:nvPicPr>
        <p:blipFill>
          <a:blip r:embed="rId6"/>
          <a:stretch>
            <a:fillRect/>
          </a:stretch>
        </p:blipFill>
        <p:spPr>
          <a:xfrm>
            <a:off x="1263344" y="1314019"/>
            <a:ext cx="8061434" cy="4534557"/>
          </a:xfrm>
          <a:prstGeom prst="rect">
            <a:avLst/>
          </a:prstGeom>
        </p:spPr>
      </p:pic>
    </p:spTree>
    <p:extLst>
      <p:ext uri="{BB962C8B-B14F-4D97-AF65-F5344CB8AC3E}">
        <p14:creationId xmlns:p14="http://schemas.microsoft.com/office/powerpoint/2010/main" val="188084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78592" y="263951"/>
            <a:ext cx="4675694" cy="646331"/>
          </a:xfrm>
          <a:prstGeom prst="rect">
            <a:avLst/>
          </a:prstGeom>
          <a:noFill/>
        </p:spPr>
        <p:txBody>
          <a:bodyPr wrap="square" rtlCol="0">
            <a:spAutoFit/>
          </a:bodyPr>
          <a:lstStyle/>
          <a:p>
            <a:r>
              <a:rPr lang="en-AU" sz="3600" dirty="0" smtClean="0"/>
              <a:t>What’s in a leaf?</a:t>
            </a:r>
            <a:endParaRPr lang="en-AU" sz="3600" dirty="0"/>
          </a:p>
        </p:txBody>
      </p:sp>
      <p:sp>
        <p:nvSpPr>
          <p:cNvPr id="5" name="TextBox 4"/>
          <p:cNvSpPr txBox="1"/>
          <p:nvPr/>
        </p:nvSpPr>
        <p:spPr>
          <a:xfrm>
            <a:off x="1668102" y="5698740"/>
            <a:ext cx="8650014" cy="369332"/>
          </a:xfrm>
          <a:prstGeom prst="rect">
            <a:avLst/>
          </a:prstGeom>
          <a:noFill/>
        </p:spPr>
        <p:txBody>
          <a:bodyPr wrap="square" rtlCol="0">
            <a:spAutoFit/>
          </a:bodyPr>
          <a:lstStyle/>
          <a:p>
            <a:r>
              <a:rPr lang="en-AU" dirty="0" smtClean="0"/>
              <a:t>Leaf protein content ranges between </a:t>
            </a:r>
            <a:r>
              <a:rPr lang="en-AU" dirty="0" smtClean="0"/>
              <a:t>3 - 39 </a:t>
            </a:r>
            <a:r>
              <a:rPr lang="en-AU" dirty="0" smtClean="0"/>
              <a:t>% of leaf dry mass (mean = </a:t>
            </a:r>
            <a:r>
              <a:rPr lang="en-AU" dirty="0" smtClean="0"/>
              <a:t>12 </a:t>
            </a:r>
            <a:r>
              <a:rPr lang="en-AU" dirty="0" smtClean="0"/>
              <a:t>%, </a:t>
            </a:r>
            <a:r>
              <a:rPr lang="en-AU" dirty="0" err="1" smtClean="0"/>
              <a:t>stdev</a:t>
            </a:r>
            <a:r>
              <a:rPr lang="en-AU" dirty="0" smtClean="0"/>
              <a:t> = </a:t>
            </a:r>
            <a:r>
              <a:rPr lang="en-AU" dirty="0" smtClean="0"/>
              <a:t>4 </a:t>
            </a:r>
            <a:r>
              <a:rPr lang="en-AU" dirty="0" smtClean="0"/>
              <a:t>%)</a:t>
            </a:r>
            <a:endParaRPr lang="en-AU"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647" y="910282"/>
            <a:ext cx="6904260" cy="4275672"/>
          </a:xfrm>
          <a:prstGeom prst="rect">
            <a:avLst/>
          </a:prstGeom>
        </p:spPr>
      </p:pic>
      <p:grpSp>
        <p:nvGrpSpPr>
          <p:cNvPr id="6" name="Group 5"/>
          <p:cNvGrpSpPr/>
          <p:nvPr/>
        </p:nvGrpSpPr>
        <p:grpSpPr>
          <a:xfrm>
            <a:off x="253846" y="1841040"/>
            <a:ext cx="4284025" cy="2997887"/>
            <a:chOff x="-3233402" y="1339480"/>
            <a:chExt cx="4438936" cy="2855383"/>
          </a:xfrm>
        </p:grpSpPr>
        <p:pic>
          <p:nvPicPr>
            <p:cNvPr id="7" name="Picture 6" descr="abundance_rank_90p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402" y="1339480"/>
              <a:ext cx="4438936" cy="2855383"/>
            </a:xfrm>
            <a:prstGeom prst="rect">
              <a:avLst/>
            </a:prstGeom>
          </p:spPr>
        </p:pic>
        <p:sp>
          <p:nvSpPr>
            <p:cNvPr id="8" name="TextBox 7"/>
            <p:cNvSpPr txBox="1"/>
            <p:nvPr/>
          </p:nvSpPr>
          <p:spPr>
            <a:xfrm>
              <a:off x="-1835161" y="1898370"/>
              <a:ext cx="2614083" cy="498349"/>
            </a:xfrm>
            <a:prstGeom prst="rect">
              <a:avLst/>
            </a:prstGeom>
            <a:noFill/>
          </p:spPr>
          <p:txBody>
            <a:bodyPr wrap="square" rtlCol="0">
              <a:spAutoFit/>
            </a:bodyPr>
            <a:lstStyle/>
            <a:p>
              <a:r>
                <a:rPr lang="en-US" sz="1400" dirty="0" smtClean="0"/>
                <a:t>&lt;500 proteins account for &gt;90% total leaf protein</a:t>
              </a:r>
              <a:endParaRPr lang="en-US" sz="1400" dirty="0"/>
            </a:p>
          </p:txBody>
        </p:sp>
      </p:grpSp>
    </p:spTree>
    <p:extLst>
      <p:ext uri="{BB962C8B-B14F-4D97-AF65-F5344CB8AC3E}">
        <p14:creationId xmlns:p14="http://schemas.microsoft.com/office/powerpoint/2010/main" val="2563417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64" y="1533963"/>
            <a:ext cx="3273414" cy="4701166"/>
          </a:xfrm>
          <a:prstGeom prst="rect">
            <a:avLst/>
          </a:prstGeom>
        </p:spPr>
      </p:pic>
      <p:sp>
        <p:nvSpPr>
          <p:cNvPr id="6" name="Title 1"/>
          <p:cNvSpPr txBox="1">
            <a:spLocks/>
          </p:cNvSpPr>
          <p:nvPr/>
        </p:nvSpPr>
        <p:spPr>
          <a:xfrm>
            <a:off x="1524000" y="372126"/>
            <a:ext cx="9231086" cy="7790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smtClean="0"/>
              <a:t>Optimising the photosynthetic apparatus</a:t>
            </a:r>
            <a:endParaRPr lang="en-AU" dirty="0"/>
          </a:p>
        </p:txBody>
      </p:sp>
      <p:sp>
        <p:nvSpPr>
          <p:cNvPr id="8" name="TextBox 7"/>
          <p:cNvSpPr txBox="1"/>
          <p:nvPr/>
        </p:nvSpPr>
        <p:spPr>
          <a:xfrm>
            <a:off x="4465992" y="1821709"/>
            <a:ext cx="7241628" cy="1015663"/>
          </a:xfrm>
          <a:prstGeom prst="rect">
            <a:avLst/>
          </a:prstGeom>
          <a:noFill/>
        </p:spPr>
        <p:txBody>
          <a:bodyPr wrap="square" rtlCol="0">
            <a:spAutoFit/>
          </a:bodyPr>
          <a:lstStyle/>
          <a:p>
            <a:r>
              <a:rPr lang="en-AU" sz="2000" b="1" dirty="0" smtClean="0"/>
              <a:t>Co-ordination hypothesis</a:t>
            </a:r>
            <a:r>
              <a:rPr lang="en-AU" sz="2000" dirty="0" smtClean="0"/>
              <a:t>: leaves should optimise protein allocation so that photosynthesis is co-limited by light capture and carboxylation capacity</a:t>
            </a:r>
            <a:endParaRPr lang="en-AU" sz="2000" dirty="0"/>
          </a:p>
        </p:txBody>
      </p:sp>
      <p:sp>
        <p:nvSpPr>
          <p:cNvPr id="2" name="TextBox 1"/>
          <p:cNvSpPr txBox="1"/>
          <p:nvPr/>
        </p:nvSpPr>
        <p:spPr>
          <a:xfrm>
            <a:off x="5186145" y="3138615"/>
            <a:ext cx="5028774" cy="2492990"/>
          </a:xfrm>
          <a:prstGeom prst="rect">
            <a:avLst/>
          </a:prstGeom>
          <a:noFill/>
        </p:spPr>
        <p:txBody>
          <a:bodyPr wrap="square" rtlCol="0">
            <a:spAutoFit/>
          </a:bodyPr>
          <a:lstStyle/>
          <a:p>
            <a:r>
              <a:rPr lang="en-AU" sz="2000" dirty="0" smtClean="0"/>
              <a:t>Protein allocation to </a:t>
            </a:r>
            <a:r>
              <a:rPr lang="en-AU" sz="2000" b="1" dirty="0" smtClean="0"/>
              <a:t>photosystems </a:t>
            </a:r>
            <a:r>
              <a:rPr lang="en-AU" sz="2000" dirty="0" smtClean="0"/>
              <a:t>should:</a:t>
            </a:r>
          </a:p>
          <a:p>
            <a:pPr marL="285750" indent="-285750">
              <a:buFont typeface="Arial" panose="020B0604020202020204" pitchFamily="34" charset="0"/>
              <a:buChar char="•"/>
            </a:pPr>
            <a:r>
              <a:rPr lang="en-AU" sz="2000" dirty="0" smtClean="0"/>
              <a:t>Decrease with increasing light</a:t>
            </a:r>
          </a:p>
          <a:p>
            <a:endParaRPr lang="en-AU" sz="2000" dirty="0" smtClean="0"/>
          </a:p>
          <a:p>
            <a:r>
              <a:rPr lang="en-AU" sz="2000" dirty="0" smtClean="0"/>
              <a:t>Protein allocation to </a:t>
            </a:r>
            <a:r>
              <a:rPr lang="en-AU" sz="2000" b="1" dirty="0" smtClean="0"/>
              <a:t>Calvin cycle </a:t>
            </a:r>
            <a:r>
              <a:rPr lang="en-AU" sz="2000" dirty="0" smtClean="0"/>
              <a:t>should: </a:t>
            </a:r>
          </a:p>
          <a:p>
            <a:pPr marL="285750" indent="-285750">
              <a:buFont typeface="Arial" panose="020B0604020202020204" pitchFamily="34" charset="0"/>
              <a:buChar char="•"/>
            </a:pPr>
            <a:r>
              <a:rPr lang="en-AU" sz="2000" dirty="0" smtClean="0"/>
              <a:t>Increase with increasing light</a:t>
            </a:r>
          </a:p>
          <a:p>
            <a:pPr marL="285750" indent="-285750">
              <a:buFont typeface="Arial" panose="020B0604020202020204" pitchFamily="34" charset="0"/>
              <a:buChar char="•"/>
            </a:pPr>
            <a:r>
              <a:rPr lang="en-AU" sz="2000" dirty="0" smtClean="0"/>
              <a:t>Decrease with increasing water availability</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1686336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1430</Words>
  <Application>Microsoft Office PowerPoint</Application>
  <PresentationFormat>Widescreen</PresentationFormat>
  <Paragraphs>214</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Baskerville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trends in abundance of Calvin cycle proteins</vt:lpstr>
      <vt:lpstr>PowerPoint Presentation</vt:lpstr>
      <vt:lpstr>PowerPoint Presentation</vt:lpstr>
      <vt:lpstr>Environmental trends in leaf mass per area</vt:lpstr>
      <vt:lpstr>PowerPoint Presentation</vt:lpstr>
      <vt:lpstr>Summary</vt:lpstr>
      <vt:lpstr>Where to next?</vt:lpstr>
      <vt:lpstr>PowerPoint Presentation</vt:lpstr>
      <vt:lpstr>PowerPoint Presentation</vt:lpstr>
    </vt:vector>
  </TitlesOfParts>
  <Company>Macquarie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 of Science</dc:creator>
  <cp:lastModifiedBy>Faculty of Science</cp:lastModifiedBy>
  <cp:revision>10</cp:revision>
  <dcterms:created xsi:type="dcterms:W3CDTF">2017-04-26T00:17:32Z</dcterms:created>
  <dcterms:modified xsi:type="dcterms:W3CDTF">2017-04-26T02:26:19Z</dcterms:modified>
</cp:coreProperties>
</file>